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5" r:id="rId3"/>
    <p:sldId id="286" r:id="rId4"/>
    <p:sldId id="294" r:id="rId5"/>
    <p:sldId id="295" r:id="rId6"/>
    <p:sldId id="284"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304" r:id="rId23"/>
    <p:sldId id="273" r:id="rId24"/>
    <p:sldId id="274" r:id="rId25"/>
    <p:sldId id="275" r:id="rId26"/>
    <p:sldId id="276" r:id="rId27"/>
    <p:sldId id="277" r:id="rId28"/>
    <p:sldId id="289" r:id="rId29"/>
    <p:sldId id="292" r:id="rId30"/>
    <p:sldId id="290" r:id="rId31"/>
    <p:sldId id="301" r:id="rId32"/>
    <p:sldId id="302" r:id="rId33"/>
    <p:sldId id="311" r:id="rId34"/>
    <p:sldId id="310" r:id="rId35"/>
    <p:sldId id="278" r:id="rId36"/>
    <p:sldId id="279" r:id="rId37"/>
    <p:sldId id="280" r:id="rId38"/>
    <p:sldId id="281" r:id="rId39"/>
    <p:sldId id="283" r:id="rId40"/>
    <p:sldId id="288" r:id="rId41"/>
    <p:sldId id="287" r:id="rId42"/>
    <p:sldId id="306" r:id="rId43"/>
    <p:sldId id="291" r:id="rId44"/>
    <p:sldId id="305" r:id="rId45"/>
    <p:sldId id="296" r:id="rId46"/>
    <p:sldId id="297" r:id="rId47"/>
    <p:sldId id="298" r:id="rId48"/>
    <p:sldId id="299" r:id="rId49"/>
    <p:sldId id="300" r:id="rId50"/>
    <p:sldId id="307" r:id="rId51"/>
    <p:sldId id="308" r:id="rId5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ECDE"/>
    <a:srgbClr val="E7F6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83" autoAdjust="0"/>
    <p:restoredTop sz="94660"/>
  </p:normalViewPr>
  <p:slideViewPr>
    <p:cSldViewPr snapToGrid="0">
      <p:cViewPr varScale="1">
        <p:scale>
          <a:sx n="116" d="100"/>
          <a:sy n="116" d="100"/>
        </p:scale>
        <p:origin x="34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1A5CED8-0D9B-4DCE-BD39-6383A5E05840}" type="datetimeFigureOut">
              <a:rPr lang="ru-RU" smtClean="0"/>
              <a:t>29.08.2018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4256229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A5CED8-0D9B-4DCE-BD39-6383A5E05840}" type="datetimeFigureOut">
              <a:rPr lang="ru-RU" smtClean="0"/>
              <a:t>29.08.2018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2767141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A5CED8-0D9B-4DCE-BD39-6383A5E05840}" type="datetimeFigureOut">
              <a:rPr lang="ru-RU" smtClean="0"/>
              <a:t>29.08.2018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361588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A5CED8-0D9B-4DCE-BD39-6383A5E05840}" type="datetimeFigureOut">
              <a:rPr lang="ru-RU" smtClean="0"/>
              <a:t>29.08.2018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92091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A5CED8-0D9B-4DCE-BD39-6383A5E05840}" type="datetimeFigureOut">
              <a:rPr lang="ru-RU" smtClean="0"/>
              <a:t>29.08.2018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1168140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A5CED8-0D9B-4DCE-BD39-6383A5E05840}" type="datetimeFigureOut">
              <a:rPr lang="ru-RU" smtClean="0"/>
              <a:t>29.08.2018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1335566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A5CED8-0D9B-4DCE-BD39-6383A5E05840}" type="datetimeFigureOut">
              <a:rPr lang="ru-RU" smtClean="0"/>
              <a:t>29.08.2018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4016474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1A5CED8-0D9B-4DCE-BD39-6383A5E05840}" type="datetimeFigureOut">
              <a:rPr lang="ru-RU" smtClean="0"/>
              <a:t>29.08.2018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3195192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1A5CED8-0D9B-4DCE-BD39-6383A5E05840}" type="datetimeFigureOut">
              <a:rPr lang="ru-RU" smtClean="0"/>
              <a:t>29.08.2018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530755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A5CED8-0D9B-4DCE-BD39-6383A5E05840}" type="datetimeFigureOut">
              <a:rPr lang="ru-RU" smtClean="0"/>
              <a:t>29.08.2018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4131451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A5CED8-0D9B-4DCE-BD39-6383A5E05840}" type="datetimeFigureOut">
              <a:rPr lang="ru-RU" smtClean="0"/>
              <a:t>29.08.2018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DDD45BF-DC68-4240-BBAE-A2D6430667F1}" type="slidenum">
              <a:rPr lang="ru-RU" smtClean="0"/>
              <a:t>‹#›</a:t>
            </a:fld>
            <a:endParaRPr lang="ru-RU"/>
          </a:p>
        </p:txBody>
      </p:sp>
    </p:spTree>
    <p:extLst>
      <p:ext uri="{BB962C8B-B14F-4D97-AF65-F5344CB8AC3E}">
        <p14:creationId xmlns:p14="http://schemas.microsoft.com/office/powerpoint/2010/main" val="4167025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A5CED8-0D9B-4DCE-BD39-6383A5E05840}" type="datetimeFigureOut">
              <a:rPr lang="ru-RU" smtClean="0"/>
              <a:t>29.08.2018</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DD45BF-DC68-4240-BBAE-A2D6430667F1}" type="slidenum">
              <a:rPr lang="ru-RU" smtClean="0"/>
              <a:t>‹#›</a:t>
            </a:fld>
            <a:endParaRPr lang="ru-RU"/>
          </a:p>
        </p:txBody>
      </p:sp>
    </p:spTree>
    <p:extLst>
      <p:ext uri="{BB962C8B-B14F-4D97-AF65-F5344CB8AC3E}">
        <p14:creationId xmlns:p14="http://schemas.microsoft.com/office/powerpoint/2010/main" val="424533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www.zakupki.gov.ru/"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90192428"/>
              </p:ext>
            </p:extLst>
          </p:nvPr>
        </p:nvGraphicFramePr>
        <p:xfrm>
          <a:off x="0" y="0"/>
          <a:ext cx="12192000" cy="6932996"/>
        </p:xfrm>
        <a:graphic>
          <a:graphicData uri="http://schemas.openxmlformats.org/drawingml/2006/table">
            <a:tbl>
              <a:tblPr/>
              <a:tblGrid>
                <a:gridCol w="625642"/>
                <a:gridCol w="11566358"/>
              </a:tblGrid>
              <a:tr h="532729">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Федеральные законы содержащие правовую и организационную основу закупок товаров, работ, услуг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Гражданский кодекс Российской Федерации (часть первая)</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2708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3928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30 ноября 1994 г. № 51-ФЗ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Гражданский кодекс Российской Федерации (часть вторая)</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2476">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1801">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26 января 1996 г. № 14-ФЗ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Бюджетный кодекс Российской Федерации</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61226">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28605">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31 июля 1998 г. № 145-ФЗ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Кодекс Российской Федерации об административных правонарушениях</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80840">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0840">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30 декабря 2001 г. № 195-ФЗ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just">
                        <a:lnSpc>
                          <a:spcPct val="115000"/>
                        </a:lnSpc>
                        <a:spcBef>
                          <a:spcPts val="100"/>
                        </a:spcBef>
                        <a:spcAft>
                          <a:spcPts val="100"/>
                        </a:spcAft>
                      </a:pP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О контрактной системе в сфере закупок товаров, работ, услуг для обеспечения государственных и муниципальных нужд</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8839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76813">
                <a:tc vMerge="1">
                  <a:txBody>
                    <a:bodyPr/>
                    <a:lstStyle/>
                    <a:p>
                      <a:endParaRPr lang="ru-RU" dirty="0"/>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5 апреля 2013 г. № 44-ФЗ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8775972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443580319"/>
              </p:ext>
            </p:extLst>
          </p:nvPr>
        </p:nvGraphicFramePr>
        <p:xfrm>
          <a:off x="0" y="0"/>
          <a:ext cx="12192000" cy="6932996"/>
        </p:xfrm>
        <a:graphic>
          <a:graphicData uri="http://schemas.openxmlformats.org/drawingml/2006/table">
            <a:tbl>
              <a:tblPr/>
              <a:tblGrid>
                <a:gridCol w="625642"/>
                <a:gridCol w="11566358"/>
              </a:tblGrid>
              <a:tr h="532729">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Федеральные законы содержащие правовую и организационную основу закупок товаров, работ, услуг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защите конкуренции</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2708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3928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26 июля 2006 г. № 135-ФЗ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лицензировании отдельных видов деятельности</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2476">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1801">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nSpc>
                          <a:spcPct val="115000"/>
                        </a:lnSpc>
                        <a:spcBef>
                          <a:spcPts val="100"/>
                        </a:spcBef>
                        <a:spcAft>
                          <a:spcPts val="100"/>
                        </a:spcAft>
                      </a:pP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Федеральный закон от 4 апреля 2011 г. № 99-ФЗ</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поставках продукции для федеральных государственных нужд</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61226">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28605">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13 декабря 1994 г. № 60-ФЗ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закупках и поставках сельскохозяйственной продукции, сырья и продовольствия для государственных нужд</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80840">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0840">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2 декабря 1994 г. № 53-ФЗ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just">
                        <a:lnSpc>
                          <a:spcPct val="115000"/>
                        </a:lnSpc>
                        <a:spcBef>
                          <a:spcPts val="100"/>
                        </a:spcBef>
                        <a:spcAft>
                          <a:spcPts val="100"/>
                        </a:spcAft>
                      </a:pPr>
                      <a:r>
                        <a:rPr lang="ru-RU" sz="1400" kern="1200" dirty="0" smtClean="0">
                          <a:solidFill>
                            <a:schemeClr val="tx1"/>
                          </a:solidFill>
                          <a:effectLst/>
                          <a:latin typeface="+mn-lt"/>
                          <a:ea typeface="+mn-ea"/>
                          <a:cs typeface="+mn-cs"/>
                        </a:rPr>
                        <a:t>О государственной тайне</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8839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76813">
                <a:tc vMerge="1">
                  <a:txBody>
                    <a:bodyPr/>
                    <a:lstStyle/>
                    <a:p>
                      <a:endParaRPr lang="ru-RU" dirty="0"/>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Закон Российской Федерации от 21 июля 1993 г. № 5485-1</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4016717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592091759"/>
              </p:ext>
            </p:extLst>
          </p:nvPr>
        </p:nvGraphicFramePr>
        <p:xfrm>
          <a:off x="0" y="0"/>
          <a:ext cx="12192000" cy="7146356"/>
        </p:xfrm>
        <a:graphic>
          <a:graphicData uri="http://schemas.openxmlformats.org/drawingml/2006/table">
            <a:tbl>
              <a:tblPr/>
              <a:tblGrid>
                <a:gridCol w="625642"/>
                <a:gridCol w="11566358"/>
              </a:tblGrid>
              <a:tr h="532729">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Федеральные законы содержащие правовую и организационную основу закупок товаров, работ, услуг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Об электронной подписи</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2708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3928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6 апреля 2011 г. № 63-ФЗ </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техническом регулировании</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2476">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1801">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nSpc>
                          <a:spcPct val="115000"/>
                        </a:lnSpc>
                        <a:spcBef>
                          <a:spcPts val="100"/>
                        </a:spcBef>
                        <a:spcAft>
                          <a:spcPts val="100"/>
                        </a:spcAft>
                      </a:pPr>
                      <a:r>
                        <a:rPr lang="ru-RU" sz="1400" kern="1200" dirty="0" smtClean="0">
                          <a:solidFill>
                            <a:schemeClr val="tx1"/>
                          </a:solidFill>
                          <a:effectLst/>
                          <a:latin typeface="+mn-lt"/>
                          <a:ea typeface="+mn-ea"/>
                          <a:cs typeface="+mn-cs"/>
                        </a:rPr>
                        <a:t>Федеральный закон от 27 декабря 2002 г. № 184-ФЗ </a:t>
                      </a:r>
                      <a:endParaRPr lang="ru-RU"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Об энергосбережении и о повышении энергетической эффективности и о внесении изменений в отдельные законодательные акты Российской Федерации</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61226">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28605">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23 ноября 2009 г. № 261-ФЗ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развитии малого и среднего предпринимательства в Российской Федерации</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80840">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0840">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24 июля 2007 г. № 209-ФЗ</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17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just">
                        <a:lnSpc>
                          <a:spcPct val="115000"/>
                        </a:lnSpc>
                        <a:spcBef>
                          <a:spcPts val="100"/>
                        </a:spcBef>
                        <a:spcAft>
                          <a:spcPts val="100"/>
                        </a:spcAft>
                      </a:pPr>
                      <a:r>
                        <a:rPr lang="ru-RU" sz="1400" kern="1200" dirty="0" smtClean="0">
                          <a:solidFill>
                            <a:schemeClr val="tx1"/>
                          </a:solidFill>
                          <a:effectLst/>
                          <a:latin typeface="+mn-lt"/>
                          <a:ea typeface="+mn-ea"/>
                          <a:cs typeface="+mn-cs"/>
                        </a:rPr>
                        <a:t>О естественных монополиях</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8839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76813">
                <a:tc vMerge="1">
                  <a:txBody>
                    <a:bodyPr/>
                    <a:lstStyle/>
                    <a:p>
                      <a:endParaRPr lang="ru-RU" dirty="0"/>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Федеральный закон от 17 августа 1995 г. № 147-ФЗ </a:t>
                      </a:r>
                      <a:endParaRPr kumimoji="0" lang="ru-RU" altLang="ru-RU"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4917027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937330686"/>
              </p:ext>
            </p:extLst>
          </p:nvPr>
        </p:nvGraphicFramePr>
        <p:xfrm>
          <a:off x="0" y="8238"/>
          <a:ext cx="12192000" cy="6849764"/>
        </p:xfrm>
        <a:graphic>
          <a:graphicData uri="http://schemas.openxmlformats.org/drawingml/2006/table">
            <a:tbl>
              <a:tblPr/>
              <a:tblGrid>
                <a:gridCol w="625642"/>
                <a:gridCol w="11566358"/>
              </a:tblGrid>
              <a:tr h="966309">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принятые до 2013 года содержащие правовую и организационную основу закупок товаров, работ, услуг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r>
              <a:tr h="49365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7371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Правил установления требований энергетической эффективности товаров, работ, услуг при осуществлении закупок</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60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6126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 Российской Федерации от 31 декабря 2009 г. № 1221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9365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6292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требованиях энергетической эффективности в отношении товаров, для которых уполномоченным федеральным органом исполнительной власти определены классы энергетической эффективности</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2877">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61267">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nSpc>
                          <a:spcPct val="115000"/>
                        </a:lnSpc>
                        <a:spcBef>
                          <a:spcPts val="100"/>
                        </a:spcBef>
                        <a:spcAft>
                          <a:spcPts val="100"/>
                        </a:spcAf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Минэкономразвития РФ от 9 марта 2011 г. № 88</a:t>
                      </a:r>
                      <a:endParaRPr lang="ru-RU"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9365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6292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требованиях энергетической эффективности товаров, используемых для создания элементов конструкций зданий, строений, сооружений, в том числе инженерных систем </a:t>
                      </a:r>
                      <a:r>
                        <a:rPr lang="ru-RU" sz="1400" kern="1200" dirty="0" err="1"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ресурсоснабжения</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влияющих на энергетическую эффективность зданий, строений, сооружений</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6088">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55327">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Приказ Минэкономразвития России от 4 июня 2010 г. № 229</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4842931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419283824"/>
              </p:ext>
            </p:extLst>
          </p:nvPr>
        </p:nvGraphicFramePr>
        <p:xfrm>
          <a:off x="0" y="0"/>
          <a:ext cx="12192000" cy="6858000"/>
        </p:xfrm>
        <a:graphic>
          <a:graphicData uri="http://schemas.openxmlformats.org/drawingml/2006/table">
            <a:tbl>
              <a:tblPr/>
              <a:tblGrid>
                <a:gridCol w="625642"/>
                <a:gridCol w="11566358"/>
              </a:tblGrid>
              <a:tr h="503638">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принятые до 2013 года содержащие правовую и организационную основу закупок товаров, работ, услуг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r>
              <a:tr h="50363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530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порядке формирования информации и документов для ведения реестра банковских гарантий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429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68570">
                <a:tc vMerge="1">
                  <a:txBody>
                    <a:bodyPr/>
                    <a:lstStyle/>
                    <a:p>
                      <a:endParaRPr lang="ru-RU" dirty="0"/>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Приказ Минфина России от 18 декабря 2013 г. № 126н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50363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7834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О порядке и формах направления до 1 июля 2014 года заказчиками информации и документов в реестр контрактов, заключенных заказчиками, и сведений в реестр контрактов, содержащий сведения, составляющие государственную тайну</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2122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68570">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Приказ Минфина России от 30 декабря 2013 г. № 142н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85561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35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документа</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7834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О порядках присвоения, применения, а также изменения идентификационных кодов банков и заказчиков в целях ведения реестра контрактов, заключенных заказчиками, реестра контрактов, содержащего сведения, составляющие государственную тайну, и реестра банковских гарантий</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4297">
                <a:tc v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Реквизиты документа</a:t>
                      </a:r>
                      <a:endParaRPr kumimoji="0" lang="ru-RU" altLang="ru-RU" sz="16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62510">
                <a:tc vMerge="1">
                  <a:txBody>
                    <a:bodyPr/>
                    <a:lstStyle/>
                    <a:p>
                      <a:endParaRPr lang="ru-RU"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Приказ Минфина России от 18 декабря 2013 г. № 127н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1517176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767051163"/>
              </p:ext>
            </p:extLst>
          </p:nvPr>
        </p:nvGraphicFramePr>
        <p:xfrm>
          <a:off x="0" y="1"/>
          <a:ext cx="12192000" cy="6857999"/>
        </p:xfrm>
        <a:graphic>
          <a:graphicData uri="http://schemas.openxmlformats.org/drawingml/2006/table">
            <a:tbl>
              <a:tblPr/>
              <a:tblGrid>
                <a:gridCol w="624417"/>
                <a:gridCol w="2495550"/>
                <a:gridCol w="2976033"/>
                <a:gridCol w="2495551"/>
                <a:gridCol w="3600449"/>
              </a:tblGrid>
              <a:tr h="666945">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3102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4968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определении одного или нескольких федеральных органов исполнительной власти, осуществляющих функции по выработке функциональных требований к ЕИС в сфере закупок, по созданию, развитию, ведению и обслуживанию ЕИС в сфере закупок, по установлению порядка регистрации в ЕИС в сфере закупок и порядка пользования ЕИС в сфере закупок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6 статьи 4)</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4660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4660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Июнь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Минкомсвязь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Минфин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a:t>
                      </a:r>
                      <a:r>
                        <a:rPr kumimoji="0" lang="en-US"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13</a:t>
                      </a: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апреля 2017 г. № 442</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53102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40565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определении федерального органа исполнительной власти по регулированию КС в сфере закупок, федерального органа исполнительной власти по контролю в сфере закупок, федерального органа исполнительной власти, уполномоченного на осуществление функций по контролю (надзору) в сфере гос. оборонного заказа и в сфере закупок товаров, работ, услуг для обеспечения федеральных нужд, которые не относятся к гос. оборонному заказу и сведения о которых составляют государственную тайну, федерального органа исполнительной власти по согласованию применения закрытых способов определения поставщиков (подрядчиков, исполнителей)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 12 и 13 статьи 3, часть 3 статьи 84)</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81833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86213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Июнь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Минфин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ФАС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Рособоронзаказ</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26.08.2013 № 728</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7012105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874432948"/>
              </p:ext>
            </p:extLst>
          </p:nvPr>
        </p:nvGraphicFramePr>
        <p:xfrm>
          <a:off x="0" y="0"/>
          <a:ext cx="12192000" cy="6858000"/>
        </p:xfrm>
        <a:graphic>
          <a:graphicData uri="http://schemas.openxmlformats.org/drawingml/2006/table">
            <a:tbl>
              <a:tblPr/>
              <a:tblGrid>
                <a:gridCol w="624417"/>
                <a:gridCol w="2495550"/>
                <a:gridCol w="2976033"/>
                <a:gridCol w="2976033"/>
                <a:gridCol w="3119967"/>
              </a:tblGrid>
              <a:tr h="441614">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7747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7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286342">
                <a:tc row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размера НМЦ контракта при осуществлении закупки ТРУ, при превышении которого в контракте должна быть указана обязанность участника закупки, с которым заключается контракт, предоставить заказчику информацию о своих выгодоприобретателях, единоличном исполнительном органе хозяйственного общества (директоре, ген. директоре, управляющем, президенте и других), членах коллегиального исполнительного органа хозяйственного общества, руководителе (директоре, ген. директоре) учреждения или унитарного предприятия либо об иных органах управления юридических лиц участников закупки </a:t>
                      </a:r>
                      <a:r>
                        <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19 статьи 34)</a:t>
                      </a:r>
                      <a:endPar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815287">
                <a:tc vMerge="1">
                  <a:txBody>
                    <a:bodyPr/>
                    <a:lstStyle/>
                    <a:p>
                      <a:endParaRPr lang="ru-RU"/>
                    </a:p>
                  </a:txBody>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размера НМЦ контракта при осуществлении закупки ТРУ, при превышении которого в контракте должна быть указана обязанность поставщика (подрядчика, исполнителя) предоставлять информацию о всех соисполнителях, субподрядчиках, заключивших договор или договоры с поставщиком (подрядчиком, исполнителем), цена которого или общая цена которых составляет более чем 10% цены контракта </a:t>
                      </a:r>
                      <a:r>
                        <a:rPr kumimoji="0" lang="ru-RU" altLang="ru-RU" sz="13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23 статьи 34 )</a:t>
                      </a:r>
                      <a:endPar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5223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75006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Июнь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Минфин России, ФАС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Рособоронзаказ</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04.09.2013 № 775</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1670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7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1599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получения международными организациями права на предоставление грантов на территории Российской Федерации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1 части 2 статьи 15 Федерального закона)</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5223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75006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Июнь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Минобрнауки России, ФАС России, Минфин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23.04.2013 № 367</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bl>
          </a:graphicData>
        </a:graphic>
      </p:graphicFrame>
    </p:spTree>
    <p:extLst>
      <p:ext uri="{BB962C8B-B14F-4D97-AF65-F5344CB8AC3E}">
        <p14:creationId xmlns:p14="http://schemas.microsoft.com/office/powerpoint/2010/main" val="11247913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434811954"/>
              </p:ext>
            </p:extLst>
          </p:nvPr>
        </p:nvGraphicFramePr>
        <p:xfrm>
          <a:off x="0" y="0"/>
          <a:ext cx="12192000" cy="6857999"/>
        </p:xfrm>
        <a:graphic>
          <a:graphicData uri="http://schemas.openxmlformats.org/drawingml/2006/table">
            <a:tbl>
              <a:tblPr/>
              <a:tblGrid>
                <a:gridCol w="624417"/>
                <a:gridCol w="1919816"/>
                <a:gridCol w="3071285"/>
                <a:gridCol w="2976033"/>
                <a:gridCol w="192616"/>
                <a:gridCol w="3407833"/>
              </a:tblGrid>
              <a:tr h="639427">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4346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3846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формирования цен на российские вооружение и военную технику, которые не имеют российских аналогов и производство которых осуществляется единственным производителем </a:t>
                      </a:r>
                      <a:r>
                        <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(п.7 ч. 1 ст. 93)</a:t>
                      </a:r>
                      <a:endPar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60577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6449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Июль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ФСТ России, Минэкономразвития России, Минфин России, Рособоронзаказ</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02 декабря 2017 г. № 1465</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384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1971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ведения реестра единственных поставщиков российских вооружения и военной техники </a:t>
                      </a:r>
                      <a:r>
                        <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7 части 1 статьи 93)</a:t>
                      </a:r>
                      <a:endPar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60577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6442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Июль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Рособоронзаказ, 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Минкомсвязь России, ФАС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19.09.2013 № 826</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384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75721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размещения информации, подлежащей размещению в ЕИС в сфере закупок, до ее ввода в эксплуатацию на официальном сайте РФ в информационно-телекоммуникационной сети "Интернет" для размещения информации о размещении заказов на поставки ТРУ </a:t>
                      </a:r>
                      <a:r>
                        <a:rPr kumimoji="0" lang="ru-RU" altLang="ru-RU" sz="13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5 статьи 112)</a:t>
                      </a:r>
                      <a:endPar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60577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60577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Август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Минфин России, Минкомсвязь России, ФАС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12.10.2013 № 913</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bl>
          </a:graphicData>
        </a:graphic>
      </p:graphicFrame>
    </p:spTree>
    <p:extLst>
      <p:ext uri="{BB962C8B-B14F-4D97-AF65-F5344CB8AC3E}">
        <p14:creationId xmlns:p14="http://schemas.microsoft.com/office/powerpoint/2010/main" val="21853447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327597390"/>
              </p:ext>
            </p:extLst>
          </p:nvPr>
        </p:nvGraphicFramePr>
        <p:xfrm>
          <a:off x="0" y="1"/>
          <a:ext cx="12192000" cy="6859589"/>
        </p:xfrm>
        <a:graphic>
          <a:graphicData uri="http://schemas.openxmlformats.org/drawingml/2006/table">
            <a:tbl>
              <a:tblPr/>
              <a:tblGrid>
                <a:gridCol w="624417"/>
                <a:gridCol w="2495550"/>
                <a:gridCol w="2976033"/>
                <a:gridCol w="2495551"/>
                <a:gridCol w="3600449"/>
              </a:tblGrid>
              <a:tr h="595313">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3340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19062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требований к финансовой устойчивости банков, в которых оператором электронной площадки открываются счета для учета денежных средств, внесенных участниками закупок в качестве обеспечения заявок, а также требований к условиям договоров о ведении указанных счетов, заключаемых оператором электронной площадки с банком (в том числе в части собственных средств (капитала), активов, доходности, ликвидности, структуры собственности)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10 статьи 44)</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356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492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Август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Минфин России, 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ФАС России, Банк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ПП РФ от 29.06.2018 № 748</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53340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40970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требований к условиям энергосервисного контракта, в том числе требования к условиям исполнения такого контракта, включая условия об оплате такого контракта (в части порядка определения фактически сложившихся цен (тарифов) на энергетические ресурсы в целях оплаты такого контракта), особенности определения начальной (максимальной) цены энергосервисного контракта (цены лота) (в том числе период, за который учитываются расходы заказчика на поставки энергетических ресурсов)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3, 19 статьи 108)</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3182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5247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Федеральный закон,</a:t>
                      </a: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Август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Минфин России, ФАС России, Минэнерго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Минрегион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ФЗ от 23 ноября 2009 №261-ФЗ</a:t>
                      </a: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18.08.2010 № 636</a:t>
                      </a: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ПП РФ от 31.12.2009 №1221</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22241138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644940736"/>
              </p:ext>
            </p:extLst>
          </p:nvPr>
        </p:nvGraphicFramePr>
        <p:xfrm>
          <a:off x="0" y="0"/>
          <a:ext cx="12192000" cy="6857998"/>
        </p:xfrm>
        <a:graphic>
          <a:graphicData uri="http://schemas.openxmlformats.org/drawingml/2006/table">
            <a:tbl>
              <a:tblPr/>
              <a:tblGrid>
                <a:gridCol w="624417"/>
                <a:gridCol w="1919816"/>
                <a:gridCol w="3071285"/>
                <a:gridCol w="2688167"/>
                <a:gridCol w="480482"/>
                <a:gridCol w="3407833"/>
              </a:tblGrid>
              <a:tr h="648988">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5009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067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оценки заявок, окончательных предложений участников закупки, в том числе предельных величин значимости каждого критерия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8 статьи 32, часть 9 статьи 108)</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61483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0988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Сентябрь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 Рособоронзаказ</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 ноября 2013 г. №1085</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988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067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требований к порядку формирования, утверждения и ведения планов закупок для обеспечения нужд субъектов Российской Федерации муниципальных нужд, а также требований к форме планов закупок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5 статьи 17)</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61483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7137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Сентябрь 2013 г. (с учетом корректировки 16 октября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a:t>
                      </a: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РФ от 21.11.2013 №1043 </a:t>
                      </a: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988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067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требований к порядку формирования, утверждения и ведения планов-графиков закупок для обеспечения нужд субъекта Российской Федерации, муниципальных нужд, а также требований к форме планов-графиков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5 и 6 статьи 21)</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61483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7137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Сентябрь 2013 г. (с учетом корректировки 16 октября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a:t>
                      </a: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05.06.2015г. №554</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bl>
          </a:graphicData>
        </a:graphic>
      </p:graphicFrame>
    </p:spTree>
    <p:extLst>
      <p:ext uri="{BB962C8B-B14F-4D97-AF65-F5344CB8AC3E}">
        <p14:creationId xmlns:p14="http://schemas.microsoft.com/office/powerpoint/2010/main" val="40559007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520460996"/>
              </p:ext>
            </p:extLst>
          </p:nvPr>
        </p:nvGraphicFramePr>
        <p:xfrm>
          <a:off x="0" y="1"/>
          <a:ext cx="12192000" cy="6857999"/>
        </p:xfrm>
        <a:graphic>
          <a:graphicData uri="http://schemas.openxmlformats.org/drawingml/2006/table">
            <a:tbl>
              <a:tblPr/>
              <a:tblGrid>
                <a:gridCol w="624417"/>
                <a:gridCol w="2495550"/>
                <a:gridCol w="2976033"/>
                <a:gridCol w="2495551"/>
                <a:gridCol w="3600449"/>
              </a:tblGrid>
              <a:tr h="618400">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5408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98152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предельного значения начальной (максимальной) цены контракта (цены лота), при условии превышения которого не могут быть предметом одного контракта (одного лота) лекарственные средства с различными международными непатентованными наименованиями или при отсутствии таких наименований с химическими, группировочными наименованиями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6 части 1 статьи 33)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541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6991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Сентябрь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Минздрав России, Минпромторг России,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ФАС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17 октября 2013 г. N 929</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55408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46436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требований к форме банковской гарантии, используемой для целей Федерального закона от 5 апреля 2013 г. № 44-ФЗ «О контрактной системе в сфере закупок товаров, работ, услуг для обеспечения государственных и муниципальных нужд", порядка ведения и размещения в единой информационной системе в сфере закупок реестра банковских гарантий, формы требования об осуществлении уплаты денежной суммы по банковской гарантии, а также перечня документов, предоставляемых заказчиков банку одновременно с таким требованием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 7 ч. 2 и ч. 8 ст. 45 )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5632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8738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Сентябрь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Минфин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Минэкономразвития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Минкомсвязь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ФАС России с учсатием Банка России</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ПП РФ от 8 ноября 2013 г. № 1005 </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8316585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019392185"/>
              </p:ext>
            </p:extLst>
          </p:nvPr>
        </p:nvGraphicFramePr>
        <p:xfrm>
          <a:off x="0" y="0"/>
          <a:ext cx="12274378" cy="6858003"/>
        </p:xfrm>
        <a:graphic>
          <a:graphicData uri="http://schemas.openxmlformats.org/drawingml/2006/table">
            <a:tbl>
              <a:tblPr/>
              <a:tblGrid>
                <a:gridCol w="628636"/>
                <a:gridCol w="1932788"/>
                <a:gridCol w="3092036"/>
                <a:gridCol w="2706330"/>
                <a:gridCol w="483729"/>
                <a:gridCol w="3430859"/>
              </a:tblGrid>
              <a:tr h="622648">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3182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5710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перечней товаров, работ, услуг, в случае осуществления закупки которых заказчик обязан проводить электронный аукцион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59 )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98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98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Сентябрь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заинтересованные федеральные органы исполнительной власти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Распоряжение Правительства РФ от </a:t>
                      </a:r>
                      <a:r>
                        <a:rPr kumimoji="0" lang="en-US"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21</a:t>
                      </a: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марта 2016 г. N 471-р</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325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5710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правил заключения федеральным органом исполнительной власти контракта с иностранной организацией на лечение гражданина РФ за пределами территории РФ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 3 ч. 2 ст. 83)</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98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98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Сентябрь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Минздрав России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11.11.2013г. №1011</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325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6355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единых требований к региональным и муниципальным информационным системам в сфере закупок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8 статьи 4 )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98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898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Октябрь 2013 (с учетом корректировки 15 ноября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 ноября 2013 г. № 1091</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bl>
          </a:graphicData>
        </a:graphic>
      </p:graphicFrame>
    </p:spTree>
    <p:extLst>
      <p:ext uri="{BB962C8B-B14F-4D97-AF65-F5344CB8AC3E}">
        <p14:creationId xmlns:p14="http://schemas.microsoft.com/office/powerpoint/2010/main" val="3897966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448062338"/>
              </p:ext>
            </p:extLst>
          </p:nvPr>
        </p:nvGraphicFramePr>
        <p:xfrm>
          <a:off x="0" y="0"/>
          <a:ext cx="12192000" cy="6857998"/>
        </p:xfrm>
        <a:graphic>
          <a:graphicData uri="http://schemas.openxmlformats.org/drawingml/2006/table">
            <a:tbl>
              <a:tblPr/>
              <a:tblGrid>
                <a:gridCol w="624417"/>
                <a:gridCol w="1919816"/>
                <a:gridCol w="3071285"/>
                <a:gridCol w="2976033"/>
                <a:gridCol w="192616"/>
                <a:gridCol w="192617"/>
                <a:gridCol w="3215216"/>
              </a:tblGrid>
              <a:tr h="626521">
                <a:tc gridSpan="7">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3451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6057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формирования перечня лекарственных средств, закупка которых осуществляется в соответствии с их торговыми наименованиями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6 части 1 статьи 33 )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9354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5505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Октябрь 2013 г (с учетом корректировки 16 октября 2013г).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Минздрав России, Минпромторг</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России, 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28.11.2013 г. № 1086</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9569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6057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ведения реестра контрактов и порядка ведения реестра контрактов, в который включаются сведения об осуществлении закупок ТРУ, о заключении контрактов, составляющие </a:t>
                      </a:r>
                      <a:r>
                        <a:rPr kumimoji="0" lang="ru-RU" altLang="ru-RU" sz="14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гос.тайну</a:t>
                      </a: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(ч.6,7 ст.103)</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9354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4408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Октябрь 2013 г (с учетом корректировки 16 октября 2013г).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Минэкономразвития России, Минкомсвязь России, Рособоронзаказ, ФАС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Госкорпорация "Росатом"</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28.11.2013 г. № 1084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569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6057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ведения РНП, в том числе требований к технологическим, программным, лингвистическим, правовым и организационным средствам обеспечения ведения РНП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10 ст. 104 )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9354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54408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Октябрь 2013 г (с учетом корректировки 16 октября 2013г).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 Минэкономразвития России, Минкомсвязь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Рособоронзаказ</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25 ноября 2013 г. № 1062</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bl>
          </a:graphicData>
        </a:graphic>
      </p:graphicFrame>
    </p:spTree>
    <p:extLst>
      <p:ext uri="{BB962C8B-B14F-4D97-AF65-F5344CB8AC3E}">
        <p14:creationId xmlns:p14="http://schemas.microsoft.com/office/powerpoint/2010/main" val="11643043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366141596"/>
              </p:ext>
            </p:extLst>
          </p:nvPr>
        </p:nvGraphicFramePr>
        <p:xfrm>
          <a:off x="0" y="0"/>
          <a:ext cx="12192000" cy="6857999"/>
        </p:xfrm>
        <a:graphic>
          <a:graphicData uri="http://schemas.openxmlformats.org/drawingml/2006/table">
            <a:tbl>
              <a:tblPr/>
              <a:tblGrid>
                <a:gridCol w="624417"/>
                <a:gridCol w="2495550"/>
                <a:gridCol w="2976033"/>
                <a:gridCol w="2495551"/>
                <a:gridCol w="3600449"/>
              </a:tblGrid>
              <a:tr h="617527">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5330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80624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5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случаев, в которых при заключении контракта указываются ориентировочное значение цены контракта либо формула цены и максимальное значение цены контракта, установленные заказчиком в документации о закупке </a:t>
                      </a:r>
                      <a:r>
                        <a:rPr kumimoji="0" lang="ru-RU" altLang="ru-RU" sz="15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34)</a:t>
                      </a:r>
                      <a:endParaRPr kumimoji="0" lang="ru-RU" altLang="ru-RU" sz="15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459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94852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Октябрь 2013 г.</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 учетом корректировки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декабрь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По формуле цены и максимальному значению цены контракта - </a:t>
                      </a: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13 января 2014 г. № 19</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55330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19059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5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осуществления банковского сопровождения контрактов, в том числе требований к банкам и порядку их отбора, условий договоров, заключаемых с банком, требований к содержанию формируемых банком отчетов, а также об определении случаев банковского сопровождения контрактов предметом которых является поставка товаров, выполнение работ и оказание услуг для федеральных нужд</a:t>
                      </a:r>
                      <a:r>
                        <a:rPr kumimoji="0" lang="ru-RU" altLang="ru-RU" sz="15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1 и 2 статьи 35 )</a:t>
                      </a:r>
                      <a:endParaRPr kumimoji="0" lang="ru-RU" altLang="ru-RU" sz="15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5540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94852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Октябрь 2013 г.</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 учетом корректировки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декабрь 2013 г)</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 с участием Банка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20.09.2014 г. N 963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6411976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043481472"/>
              </p:ext>
            </p:extLst>
          </p:nvPr>
        </p:nvGraphicFramePr>
        <p:xfrm>
          <a:off x="0" y="1"/>
          <a:ext cx="12192000" cy="6857999"/>
        </p:xfrm>
        <a:graphic>
          <a:graphicData uri="http://schemas.openxmlformats.org/drawingml/2006/table">
            <a:tbl>
              <a:tblPr/>
              <a:tblGrid>
                <a:gridCol w="624417"/>
                <a:gridCol w="2495550"/>
                <a:gridCol w="2976033"/>
                <a:gridCol w="2495551"/>
                <a:gridCol w="3600449"/>
              </a:tblGrid>
              <a:tr h="652623">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475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10267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5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определения размеров штрафа, пени в случае ненадлежащего исполнения стороной контракта обязательств, предусмотренных контрактом, за исключением просрочки исполнения заказчиком обязательств, предусмотренных контрактом на закупку товаров, выполнение работ, оказание услуг для обеспечения государственных и муниципальных нужд </a:t>
                      </a:r>
                      <a:r>
                        <a:rPr kumimoji="0" lang="ru-RU" altLang="ru-RU" sz="15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5,7,8 статьи 34 )</a:t>
                      </a:r>
                      <a:endParaRPr kumimoji="0" lang="ru-RU" altLang="ru-RU" sz="15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1781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80194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Октябрь 2013 г.</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 учетом корректировки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23 октября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30 августа 2017 г. № 1042</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58475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4485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порядке ведения реестра контрактов, заключенных заказчиками, и реестра контрактов, содержащего сведения, составляющие государственную тайну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6 и 7 статьи 103 )</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9265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107593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Ноябрь 2013 г.</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 учетом корректировки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18 октября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России</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a:t>
                      </a: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28.11.2013 № 1084</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3131441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268199653"/>
              </p:ext>
            </p:extLst>
          </p:nvPr>
        </p:nvGraphicFramePr>
        <p:xfrm>
          <a:off x="0" y="0"/>
          <a:ext cx="12192000" cy="6858000"/>
        </p:xfrm>
        <a:graphic>
          <a:graphicData uri="http://schemas.openxmlformats.org/drawingml/2006/table">
            <a:tbl>
              <a:tblPr/>
              <a:tblGrid>
                <a:gridCol w="624417"/>
                <a:gridCol w="1919816"/>
                <a:gridCol w="3071285"/>
                <a:gridCol w="2976033"/>
                <a:gridCol w="192616"/>
                <a:gridCol w="192617"/>
                <a:gridCol w="3215216"/>
              </a:tblGrid>
              <a:tr h="619668">
                <a:tc gridSpan="7">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2975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2182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перечня товаров, работ, услуг, необходимых для оказания гуманитарной помощи либо ликвидации последствий ЧС природного или техногенного характера </a:t>
                      </a:r>
                      <a:r>
                        <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3 ст. 80, п. 9 ч. 1 ст. 93 </a:t>
                      </a: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705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5007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Ноябрь 2013г.</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МЧС России, МЭР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 Росрезерв</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30.09.2013 № 1765-р</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9136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73381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общих правил нормирования в сфере закупок для обеспечения гос. и </a:t>
                      </a:r>
                      <a:r>
                        <a:rPr kumimoji="0" lang="ru-RU" altLang="ru-RU" sz="13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мун</a:t>
                      </a:r>
                      <a:r>
                        <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нужд, в том числе требований к порядку разработки и принятия правовых актов о нормировании в сфере закупок, содержанию указанных актов и обеспечению их исполнения, а также общих требований к отдельным видам ТРУ(в том числе предельной цены ТРУ) и (или) нормативных затрат на обеспечение функций заказчиков </a:t>
                      </a:r>
                      <a:r>
                        <a:rPr kumimoji="0" lang="ru-RU" altLang="ru-RU" sz="13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19 )</a:t>
                      </a:r>
                      <a:endPar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705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5007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Ноябрь 2013 г. (с учетом корректировки декабрь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13 октября 2014 г. N 1047</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02 сентября 2015 г. N 926</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136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2182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осуществления ведомственного контроля в сфере закупок для обеспечения государственных и муниципальных нужд </a:t>
                      </a:r>
                      <a:r>
                        <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(статья 100) </a:t>
                      </a:r>
                      <a:endPar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8705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58705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Ноябрь 2013 г. (с учетом корректировки декабрь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10.02.2014г. №89</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bl>
          </a:graphicData>
        </a:graphic>
      </p:graphicFrame>
    </p:spTree>
    <p:extLst>
      <p:ext uri="{BB962C8B-B14F-4D97-AF65-F5344CB8AC3E}">
        <p14:creationId xmlns:p14="http://schemas.microsoft.com/office/powerpoint/2010/main" val="10119302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004302162"/>
              </p:ext>
            </p:extLst>
          </p:nvPr>
        </p:nvGraphicFramePr>
        <p:xfrm>
          <a:off x="0" y="0"/>
          <a:ext cx="12192000" cy="6858004"/>
        </p:xfrm>
        <a:graphic>
          <a:graphicData uri="http://schemas.openxmlformats.org/drawingml/2006/table">
            <a:tbl>
              <a:tblPr/>
              <a:tblGrid>
                <a:gridCol w="624417"/>
                <a:gridCol w="1919816"/>
                <a:gridCol w="3071285"/>
                <a:gridCol w="2976033"/>
                <a:gridCol w="192616"/>
                <a:gridCol w="192617"/>
                <a:gridCol w="3215216"/>
              </a:tblGrid>
              <a:tr h="604504">
                <a:tc gridSpan="7">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8179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71585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перечня производимых, выполняемых, оказываемых учреждениями и предприятиями уголовно-исполнительной системы товаров, работ и услуг, закупка которых может осуществляться заказчиками у единственного поставщика (исполнителя, подрядчика) </a:t>
                      </a:r>
                      <a:r>
                        <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11 части 1 статьи 93)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726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726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Ноябрь 2013г.</a:t>
                      </a:r>
                      <a:r>
                        <a:rPr kumimoji="0" lang="ru-RU" altLang="ru-RU" sz="1200" b="0" i="0" u="none" strike="noStrike" cap="none" normalizeH="0" baseline="0" smtClean="0">
                          <a:ln>
                            <a:noFill/>
                          </a:ln>
                          <a:solidFill>
                            <a:srgbClr val="000000"/>
                          </a:solidFill>
                          <a:effectLst/>
                          <a:latin typeface="Constantia" panose="02030602050306030303" pitchFamily="18" charset="0"/>
                          <a:ea typeface="Calibri" panose="020F0502020204030204" pitchFamily="34" charset="0"/>
                          <a:cs typeface="Times New Roman" panose="02020603050405020304" pitchFamily="18" charset="0"/>
                        </a:rPr>
                        <a:t> (с учетом корректировки декабрь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Минюст России, 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ФСИН России, 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26 декабря 2013 г. N 1292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8179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63797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осуществления контроля за соблюдением Федерального закона "О контрактной системе в сфере закупок товаров, работ, услуг для обеспечения государственных и муниципальных нужд" соответствующими органами внутреннего финансового контроля </a:t>
                      </a:r>
                      <a:r>
                        <a:rPr kumimoji="0" lang="ru-RU" altLang="ru-RU" sz="13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11 ст. 99 )</a:t>
                      </a:r>
                      <a:endParaRPr kumimoji="0" lang="ru-RU" altLang="ru-RU" sz="13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726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726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Ноябрь 2013 г. (с учетом корректировки 25.10.2013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 Рособорнзаказ</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 ноября 2013 г. № 1092</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8179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1816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6">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проведения совместных конкурсов и аукционов в сфере закупок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5 ст. 25 )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726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5726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Ноябрь 2013 г. (с учетом корректировки 23.10.2013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28.11.2013 №1088</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bl>
          </a:graphicData>
        </a:graphic>
      </p:graphicFrame>
    </p:spTree>
    <p:extLst>
      <p:ext uri="{BB962C8B-B14F-4D97-AF65-F5344CB8AC3E}">
        <p14:creationId xmlns:p14="http://schemas.microsoft.com/office/powerpoint/2010/main" val="4767812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040047815"/>
              </p:ext>
            </p:extLst>
          </p:nvPr>
        </p:nvGraphicFramePr>
        <p:xfrm>
          <a:off x="0" y="-1"/>
          <a:ext cx="12192000" cy="6858000"/>
        </p:xfrm>
        <a:graphic>
          <a:graphicData uri="http://schemas.openxmlformats.org/drawingml/2006/table">
            <a:tbl>
              <a:tblPr/>
              <a:tblGrid>
                <a:gridCol w="624417"/>
                <a:gridCol w="1919816"/>
                <a:gridCol w="3071285"/>
                <a:gridCol w="2976033"/>
                <a:gridCol w="3600449"/>
              </a:tblGrid>
              <a:tr h="642218">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0561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6052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размера цены контракта, в который могут быть внесены изменения по решению Правительства РФ, высшего исполнительного органа субъекта РФ и местной администрации в случае, если выполнение указанного контракта по не зависящим от сторон контракта обстоятельствам без изменения его условий невозможно </a:t>
                      </a:r>
                      <a:r>
                        <a:rPr kumimoji="0" lang="ru-RU" altLang="ru-RU" sz="13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(пункты 2-4 статьи 95)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0841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2603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Ноябрь 2013г.</a:t>
                      </a:r>
                      <a:r>
                        <a:rPr kumimoji="0" lang="ru-RU" altLang="ru-RU" sz="1200" b="0" i="0" u="none" strike="noStrike" cap="none" normalizeH="0" baseline="0" smtClean="0">
                          <a:ln>
                            <a:noFill/>
                          </a:ln>
                          <a:solidFill>
                            <a:srgbClr val="000000"/>
                          </a:solidFill>
                          <a:effectLst/>
                          <a:latin typeface="Constantia" panose="02030602050306030303" pitchFamily="18" charset="0"/>
                          <a:ea typeface="Calibri" panose="020F0502020204030204" pitchFamily="34" charset="0"/>
                          <a:cs typeface="Times New Roman" panose="02020603050405020304" pitchFamily="18" charset="0"/>
                        </a:rPr>
                        <a:t> (с учетом корректировки декабрь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19 декабря 2013 г. № 1186 </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561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7145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методики сокращения количества товара, объема работы или услуги при уменьшении цены контракта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95)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0841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6645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Ноябрь 2013 г. (с учетом корректировки 5.11.2013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Минэкономразвитият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 ноября 2013 г. №1090</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561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4081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определении случаев заключения контрактов жизненного цикла и применения для оценки заявок УЗ критерия стоимости жизненного цикла товара созданного в результате выполнения работы </a:t>
                      </a:r>
                      <a:r>
                        <a:rPr kumimoji="0" lang="ru-RU" altLang="ru-RU" sz="12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3 ст. 32, ч. 16 ст. 34)</a:t>
                      </a:r>
                      <a:endPar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0841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0841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Ноябрь 2013 г. (с учетом корректировки 8.11.2013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Госкорпорация «Росатом»</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 ноября 2013 г. №1087</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3091249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699254518"/>
              </p:ext>
            </p:extLst>
          </p:nvPr>
        </p:nvGraphicFramePr>
        <p:xfrm>
          <a:off x="0" y="1"/>
          <a:ext cx="12192000" cy="6857999"/>
        </p:xfrm>
        <a:graphic>
          <a:graphicData uri="http://schemas.openxmlformats.org/drawingml/2006/table">
            <a:tbl>
              <a:tblPr/>
              <a:tblGrid>
                <a:gridCol w="624417"/>
                <a:gridCol w="1919816"/>
                <a:gridCol w="3071285"/>
                <a:gridCol w="2976033"/>
                <a:gridCol w="3600449"/>
              </a:tblGrid>
              <a:tr h="599003">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7831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73067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5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доп. требований к УЗ отдельных видов ТРУ, случаев отнесения ТРУ к ТРУ, которые по причине их технической и (или) технологической сложности, инновационного, высокотехнологичного или специализированного характера способны поставить, выполнить, оказать только поставщики (подрядчики, исполнители), имеющие необходимый уровень квалификации, а также документов, подтверждающих соответствие УЗ указанным доп. требованиям </a:t>
                      </a:r>
                      <a:r>
                        <a:rPr kumimoji="0" lang="ru-RU" altLang="ru-RU" sz="15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56)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74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5663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15 декабря 2013 г. (с учетом корректировки 15 ноября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Минпромторг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Минобрнауки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Госкорпорация «Росатом»</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4 февраля 2015 г. № 99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31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03282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5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подготовки и формы отчета о результатах исполнения контракта (отдельного этапа исполнения контракта) </a:t>
                      </a:r>
                      <a:r>
                        <a:rPr kumimoji="0" lang="ru-RU" altLang="ru-RU" sz="15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9 и 11 статьи 94)</a:t>
                      </a:r>
                      <a:endParaRPr kumimoji="0" lang="ru-RU" altLang="ru-RU" sz="15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74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84727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15 декабря 2013 г. (с учетом корректировки 15 ноября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Постановление Правительства № 1093 от 28 ноября 2013 г. </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6918393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825835551"/>
              </p:ext>
            </p:extLst>
          </p:nvPr>
        </p:nvGraphicFramePr>
        <p:xfrm>
          <a:off x="0" y="0"/>
          <a:ext cx="12192000" cy="3284538"/>
        </p:xfrm>
        <a:graphic>
          <a:graphicData uri="http://schemas.openxmlformats.org/drawingml/2006/table">
            <a:tbl>
              <a:tblPr/>
              <a:tblGrid>
                <a:gridCol w="624417"/>
                <a:gridCol w="1919816"/>
                <a:gridCol w="3071285"/>
                <a:gridCol w="2976033"/>
                <a:gridCol w="3600449"/>
              </a:tblGrid>
              <a:tr h="695325">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2013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492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2230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перечня лекарственных средств, закупка которых осуществляется в соответствии с их торговыми наименованиями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6 части 1 статьи 33 )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5881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5882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15 декабря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Минздрав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Минпромторг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28 ноября 2013 г. N 1086</a:t>
                      </a: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a:t>
                      </a:r>
                      <a:b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b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Минздрава от 13.08.2014г. №440н</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graphicFrame>
        <p:nvGraphicFramePr>
          <p:cNvPr id="3" name="Содержимое 5"/>
          <p:cNvGraphicFramePr>
            <a:graphicFrameLocks noGrp="1"/>
          </p:cNvGraphicFramePr>
          <p:nvPr>
            <p:ph idx="1"/>
            <p:extLst>
              <p:ext uri="{D42A27DB-BD31-4B8C-83A1-F6EECF244321}">
                <p14:modId xmlns:p14="http://schemas.microsoft.com/office/powerpoint/2010/main" val="4226524871"/>
              </p:ext>
            </p:extLst>
          </p:nvPr>
        </p:nvGraphicFramePr>
        <p:xfrm>
          <a:off x="0" y="3284538"/>
          <a:ext cx="12192000" cy="3575050"/>
        </p:xfrm>
        <a:graphic>
          <a:graphicData uri="http://schemas.openxmlformats.org/drawingml/2006/table">
            <a:tbl>
              <a:tblPr/>
              <a:tblGrid>
                <a:gridCol w="624417"/>
                <a:gridCol w="1919816"/>
                <a:gridCol w="3071285"/>
                <a:gridCol w="2976033"/>
                <a:gridCol w="3600449"/>
              </a:tblGrid>
              <a:tr h="746125">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2014- 2015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2387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83820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предоставления преимуществ учреждениям и предприятиям уголовно-исполнительной системы в отношении предлагаемой ими цены контракта, а также перечней товаров, работ, услуг при обеспечении государственных и муниципальных нужд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28)</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2865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83820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Март 2014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Минюст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ФСИН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14.07.2014 №649</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41433532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232811793"/>
              </p:ext>
            </p:extLst>
          </p:nvPr>
        </p:nvGraphicFramePr>
        <p:xfrm>
          <a:off x="0" y="0"/>
          <a:ext cx="12192000" cy="6927707"/>
        </p:xfrm>
        <a:graphic>
          <a:graphicData uri="http://schemas.openxmlformats.org/drawingml/2006/table">
            <a:tbl>
              <a:tblPr/>
              <a:tblGrid>
                <a:gridCol w="624417"/>
                <a:gridCol w="1919816"/>
                <a:gridCol w="3071285"/>
                <a:gridCol w="2976033"/>
                <a:gridCol w="3600449"/>
              </a:tblGrid>
              <a:tr h="602060">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8024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1559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предоставления преимуществ организациям инвалидов в отношении предлагаемой ими цены контракта, а также перечней товаров, работ, услуг при обеспечении государственных и муниципальных нужд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29)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703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703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Март 2014г.</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Минтруд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15 апреля 2014 г. N 341</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8024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3868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разработки типовых контрактов, типовых условий контрактов, а также случаи и условия их применения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11 статьи 34 )</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703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703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Апрель 2014г.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 июля 2014 г. № 606</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8024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3868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требований к операторов электронных площадок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24.1 ) и об установлении перечня операторов соответствующих таким требованиям</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703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703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Июнь 2014г.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08 июня 2018 г. № 656</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РП РФ от 08 июля 2018 г. № 1447-р</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5228108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87385665"/>
              </p:ext>
            </p:extLst>
          </p:nvPr>
        </p:nvGraphicFramePr>
        <p:xfrm>
          <a:off x="0" y="0"/>
          <a:ext cx="12192000" cy="6858000"/>
        </p:xfrm>
        <a:graphic>
          <a:graphicData uri="http://schemas.openxmlformats.org/drawingml/2006/table">
            <a:tbl>
              <a:tblPr/>
              <a:tblGrid>
                <a:gridCol w="624417"/>
                <a:gridCol w="1919816"/>
                <a:gridCol w="3071285"/>
                <a:gridCol w="2976033"/>
                <a:gridCol w="3600449"/>
              </a:tblGrid>
              <a:tr h="650820">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1104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012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Положения о продаже лесных насаждений для заготовки древесины при осуществлении закупок работ по охране, защите и воспроизводству лесов </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1656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3422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27 ноября 2014 г. N 1261</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104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012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правил осуществления капитальных вложений в объекты государственной собственности Российской Федерации за счет средств федерального бюджета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1656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1656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9 января 2014 г. № 13</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104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3674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Об этапе подготовки к осуществлению закупок в целях поставок вещевого имущества</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1656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1656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РП РФ от 30.12.2014 г. №2785-р</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8704900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399261589"/>
              </p:ext>
            </p:extLst>
          </p:nvPr>
        </p:nvGraphicFramePr>
        <p:xfrm>
          <a:off x="0" y="0"/>
          <a:ext cx="12192000" cy="6858003"/>
        </p:xfrm>
        <a:graphic>
          <a:graphicData uri="http://schemas.openxmlformats.org/drawingml/2006/table">
            <a:tbl>
              <a:tblPr/>
              <a:tblGrid>
                <a:gridCol w="624417"/>
                <a:gridCol w="1919816"/>
                <a:gridCol w="3071285"/>
                <a:gridCol w="2976033"/>
                <a:gridCol w="3600449"/>
              </a:tblGrid>
              <a:tr h="622183">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9295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3616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формирования, утверждения и ведения планов закупок для обеспечения федеральных нужд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5 статьи 17)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943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943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Июнь 2014г.</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ФАС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05.06.2015г. №552</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295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5669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формирования, утверждения и ведения планов-графиков закупок для обеспечения федеральных нужд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4 статьи 21 )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943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943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Июнь 2014г.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ФАС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05.06.2015г. №553</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295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2746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10</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и сроков ввода в эксплуатацию единой информационной системы в сфере закупок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5 статьи 112 )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943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943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Июль 2014г.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23.01.2015г. №36</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7856806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425107846"/>
              </p:ext>
            </p:extLst>
          </p:nvPr>
        </p:nvGraphicFramePr>
        <p:xfrm>
          <a:off x="0" y="1"/>
          <a:ext cx="12192000" cy="6858000"/>
        </p:xfrm>
        <a:graphic>
          <a:graphicData uri="http://schemas.openxmlformats.org/drawingml/2006/table">
            <a:tbl>
              <a:tblPr/>
              <a:tblGrid>
                <a:gridCol w="624417"/>
                <a:gridCol w="1919816"/>
                <a:gridCol w="3071285"/>
                <a:gridCol w="2976033"/>
                <a:gridCol w="3600449"/>
              </a:tblGrid>
              <a:tr h="637914">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0289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89007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5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формирования и ведения в единой информационной системе каталога товаров, работ, услуг для обеспечения государственных и муниципальных нужд, а также правил использования указанного каталога </a:t>
                      </a:r>
                      <a:r>
                        <a:rPr kumimoji="0" lang="ru-RU" altLang="ru-RU" sz="15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6 статьи 23 )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0433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0433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Август 2014 г. </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Минпромторг</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России, Росстат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08.02.2017г. №145</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289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66830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5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функционирования единой информационной системы в сфере закупок, требований к технологическим и лингвистическим средствам единой информационной системы в сфере закупок, в том числе требований к обеспечению автоматизации процессов сбора, обработки информации в единой информационной системе в сфере закупок, порядка информационного взаимодействия единой информационной системы в сфере закупок с иными информационными системами, в том числе в сфере управления государственными и муниципальными финансами </a:t>
                      </a:r>
                      <a:r>
                        <a:rPr kumimoji="0" lang="ru-RU" altLang="ru-RU" sz="15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4 )</a:t>
                      </a:r>
                      <a:endParaRPr kumimoji="0" lang="ru-RU" altLang="ru-RU" sz="15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4493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90231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Август 2014г.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23.12.2015г. №1414</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0195202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530699524"/>
              </p:ext>
            </p:extLst>
          </p:nvPr>
        </p:nvGraphicFramePr>
        <p:xfrm>
          <a:off x="0" y="0"/>
          <a:ext cx="12192000" cy="6875097"/>
        </p:xfrm>
        <a:graphic>
          <a:graphicData uri="http://schemas.openxmlformats.org/drawingml/2006/table">
            <a:tbl>
              <a:tblPr/>
              <a:tblGrid>
                <a:gridCol w="624417"/>
                <a:gridCol w="1919816"/>
                <a:gridCol w="3071285"/>
                <a:gridCol w="2976033"/>
                <a:gridCol w="3600449"/>
              </a:tblGrid>
              <a:tr h="617484">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8999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3136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13</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перечня операторов электронных площадок для проведения электронных аукционов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4 статьи 59 )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498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0962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Сентябрь 2014г.</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Распоряжение Правительства РФ от 31.12.2016г №2933-Р</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8999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5715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14</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обоснования закупок и формы такого обоснования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7 статьи 18 )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498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498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Декабрь 2014г.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 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5 июня 2015г. №555</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8999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5248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15</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ведения реестра жалоб, плановых и внеплановых проверок, принятых по ним решений и выданных предписаний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21 статьи 99 )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498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7998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Май 2015г.</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 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a:t>
                      </a: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27.10.2015г. №1148</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20077147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845772609"/>
              </p:ext>
            </p:extLst>
          </p:nvPr>
        </p:nvGraphicFramePr>
        <p:xfrm>
          <a:off x="0" y="0"/>
          <a:ext cx="12192000" cy="6863611"/>
        </p:xfrm>
        <a:graphic>
          <a:graphicData uri="http://schemas.openxmlformats.org/drawingml/2006/table">
            <a:tbl>
              <a:tblPr/>
              <a:tblGrid>
                <a:gridCol w="624417"/>
                <a:gridCol w="1919816"/>
                <a:gridCol w="3071285"/>
                <a:gridCol w="2976033"/>
                <a:gridCol w="3600449"/>
              </a:tblGrid>
              <a:tr h="613143">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0872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7198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16</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порядков размещения в единой информационной системе планов закупок, планов-графиков закупок, отчетов о результатах отдельного этапа исполнения контракта, о поставленном товаре, выполненной работе или об оказанной услуге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5 ст. 17, ч. 6 ст. 21, ч. 9 и 11 ст. 94)</a:t>
                      </a:r>
                      <a:endParaRPr kumimoji="0" lang="ru-RU" altLang="ru-RU" sz="15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087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087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Май 2015 г. </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a:t>
                      </a: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29.10.2015г. №1168 (размещение в ЕИС планов закупок и планов- графиков)</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28.11.2013г. №1093 (размещение в ЕИС отчетов)</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6530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4860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17</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случаев и порядка общественного обсуждения закупок товаров, работ и услуг для обеспечения государственных и муниципальных нужд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1 статьи 20 )</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8071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4533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Август 2015г.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22.08.2016г. №835</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8724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45179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18</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мониторинга закупок, об определении требований содержанию и порядку подготовки сводного аналитического отчета по результатам мониторинга закупок, а также сроков подготовки такого отчета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4 и 5 статьи 97)</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8087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3112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Сентябрь 2015г.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03.11.2015г. №1193</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1057305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922552149"/>
              </p:ext>
            </p:extLst>
          </p:nvPr>
        </p:nvGraphicFramePr>
        <p:xfrm>
          <a:off x="-1" y="-52388"/>
          <a:ext cx="12192002" cy="6910387"/>
        </p:xfrm>
        <a:graphic>
          <a:graphicData uri="http://schemas.openxmlformats.org/drawingml/2006/table">
            <a:tbl>
              <a:tblPr/>
              <a:tblGrid>
                <a:gridCol w="624417"/>
                <a:gridCol w="1919816"/>
                <a:gridCol w="3071285"/>
                <a:gridCol w="3841750"/>
                <a:gridCol w="2734734"/>
              </a:tblGrid>
              <a:tr h="660760">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2148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92721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19</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осуществления федеральным органом исполнительной власти, осуществляющим правоприменительные функции по кассовому обслуживанию исполнения бюджетов бюджетной системы Российской Федерации, финансовыми органами субъектов Российской Федерации и муниципальных образований, органами управления государственными внебюджетными фондами контроля в соответствии с Федеральным законом "О контрактной системе в сфере закупок товаров, работ, услуг для обеспечения государственных и муниципальных нужд» </a:t>
                      </a:r>
                      <a:r>
                        <a:rPr kumimoji="0" lang="ru-RU" altLang="ru-RU" sz="16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6 статьи 99 )</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2675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2910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Октябрь 2015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 Минэкономразвития России, 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от 12.12.2015г. №1367 – вступил в силу с 01.01.2017г.</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313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97656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20</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ru-RU" altLang="ru-RU" sz="16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Правил принятия решений о заключении государственных контрактов на поставку товаров, выполнение работ, оказание услуг для обеспечения федеральных нужд на срок, превышающий срок действия утвержденных лимитов бюджетных обязательств</a:t>
                      </a:r>
                      <a:endParaRPr kumimoji="0" lang="ru-RU" altLang="ru-RU" sz="16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5970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83566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26 ноября 2013 г. № 1071</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bl>
          </a:graphicData>
        </a:graphic>
      </p:graphicFrame>
    </p:spTree>
    <p:extLst>
      <p:ext uri="{BB962C8B-B14F-4D97-AF65-F5344CB8AC3E}">
        <p14:creationId xmlns:p14="http://schemas.microsoft.com/office/powerpoint/2010/main" val="17378598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219038284"/>
              </p:ext>
            </p:extLst>
          </p:nvPr>
        </p:nvGraphicFramePr>
        <p:xfrm>
          <a:off x="0" y="0"/>
          <a:ext cx="12192000" cy="7188634"/>
        </p:xfrm>
        <a:graphic>
          <a:graphicData uri="http://schemas.openxmlformats.org/drawingml/2006/table">
            <a:tbl>
              <a:tblPr/>
              <a:tblGrid>
                <a:gridCol w="624417"/>
                <a:gridCol w="1919816"/>
                <a:gridCol w="3071285"/>
                <a:gridCol w="2976033"/>
                <a:gridCol w="3600449"/>
              </a:tblGrid>
              <a:tr h="604998">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3512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6420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федеральном органе исполнительной власти, уполномоченном на установление порядка определения начальной (максимальной) цены контракта, цены контракта, заключаемого с единственным поставщиком (подрядчиком, исполнителем) при осуществлении закупок в сфере градостроительной деятельности (за исключением территориального планирования) </a:t>
                      </a:r>
                      <a:r>
                        <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22 статьи 22</a:t>
                      </a: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7315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024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Сентябрь 2015г.</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11.09.2015г. №964</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0443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15381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 порядке определения нормативных затрат на обеспечение функций федеральных государственных органов, органов управления государственными внебюджетными фондами Российской Федерации, в том числе подведомственных им казенных учреждений, в том числе  о требованиях  к определению нормативных затрат на обеспечение функций федеральных государственных органов, органов управления государственными внебюджетными фондами Российской Федерации, в том числе подведомственных им казенных учреждений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4 статьи 19)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7166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0674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Октябрь 2015 г.</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20 октября 2014 г. N 1084</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0777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0219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23</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общих требований к порядку разработки и принятия правовых актов о нормировании в сфере закупок, содержанию указанных актов и обеспечению их исполнения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1) части 3 статьи 19)</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7315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8910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Май 2015 г.</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18.05.2015г. №476</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9521835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595765736"/>
              </p:ext>
            </p:extLst>
          </p:nvPr>
        </p:nvGraphicFramePr>
        <p:xfrm>
          <a:off x="0" y="0"/>
          <a:ext cx="12192000" cy="6839268"/>
        </p:xfrm>
        <a:graphic>
          <a:graphicData uri="http://schemas.openxmlformats.org/drawingml/2006/table">
            <a:tbl>
              <a:tblPr/>
              <a:tblGrid>
                <a:gridCol w="624417"/>
                <a:gridCol w="4991101"/>
                <a:gridCol w="6576482"/>
              </a:tblGrid>
              <a:tr h="604998">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подлежащие обязательному принятию в развитие контрактной системы в 2014-2015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27905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6719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24</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требований к порядку разработки и принятия правовых актов о нормировании в сфере закупок для обеспечения федеральных нужд, содержанию указанных актов и обеспечению их исполнения </a:t>
                      </a:r>
                      <a:r>
                        <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пункт 1</a:t>
                      </a:r>
                      <a:r>
                        <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a:t>
                      </a:r>
                      <a:r>
                        <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части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 статьи 19</a:t>
                      </a: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19160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1614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19.05.2015г. №479</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4884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72768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25</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i="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определении требований к закупаемым федеральными государственными органами, органами управления государственными внебюджетными фондами Российской Федерации, их территориальными органами и подведомственными им казенными и бюджетными учреждениями отдельным видам товаров, работ, услуг (в том числе предельных цен товаров, работ, услуг)</a:t>
                      </a:r>
                      <a:r>
                        <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a:t>
                      </a:r>
                      <a:r>
                        <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пункт 2</a:t>
                      </a:r>
                      <a:r>
                        <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a:t>
                      </a:r>
                      <a:r>
                        <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части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 статьи 19</a:t>
                      </a: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4156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304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ПП РФ от 2 сентября 2015 г. N 927</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6509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4845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26</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реализации статьи 111 Федерального закона от 05.04.2013 № 44-ФЗ «О контрактной системе в сфере закупок товаров, работ, услуг для обеспечения государственных и муниципальных нужд»</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2522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9281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РП РФ от 28.04.2015г. №753-р</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9395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89100">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27.</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порядке подготовки отчета об объеме закупок у субъектов малого предпринимательства и социально ориентированных некоммерческих организаций, его размещения в единой информационной системе и внесении изменения в Положение о Межведомственной комиссии по отбору инвестиционных проектов, российских кредитных организаций и международных финансовых организаций для участия в Программе поддержки инвестиционных проектов, реализуемых на территории Российской Федерации на основе проектного финансирования </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7342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8910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17.03.2015г. №238</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9107637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399397041"/>
              </p:ext>
            </p:extLst>
          </p:nvPr>
        </p:nvGraphicFramePr>
        <p:xfrm>
          <a:off x="0" y="0"/>
          <a:ext cx="12192001" cy="6828706"/>
        </p:xfrm>
        <a:graphic>
          <a:graphicData uri="http://schemas.openxmlformats.org/drawingml/2006/table">
            <a:tbl>
              <a:tblPr/>
              <a:tblGrid>
                <a:gridCol w="624417"/>
                <a:gridCol w="4991101"/>
                <a:gridCol w="6576483"/>
              </a:tblGrid>
              <a:tr h="398344">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принятые в развитие контрактной системы в 2016-2017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39196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69280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сфере деятельности, в которой при осуществлении закупок устанавливается порядок определения начальной (максимальной) цены контракта, цены контракта, заключаемого с единственным поставщиком (подрядчиком, исполнителем), и федеральном органе исполнительной власти, устанавливающем такой порядок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22 статьи 22)</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8876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2864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ПП РФ от 11.10.2016г. №1028</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196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8995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перечня федеральных государственных унитарных предприятий, имеющих существенное значение для обеспечения прав и законных интересов граждан Российской Федерации, обороноспособности и безопасности государства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7 статьи 30)</a:t>
                      </a:r>
                      <a:endPar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630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249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РП РФ от 31 декабря 2016 г. N 2931-р</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948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89957">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типовых условий контрактов, предусматривающих привлечение к исполнению контрактов субподрядчиков, соисполнителей из числа субъектов малого предпринимательства, социально ориентированных некоммерческих организаций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7 статьи 30)</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93974">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 документа</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93974">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200" dirty="0" smtClean="0">
                          <a:latin typeface="Times New Roman" panose="02020603050405020304" pitchFamily="18" charset="0"/>
                          <a:cs typeface="Times New Roman" panose="02020603050405020304" pitchFamily="18" charset="0"/>
                        </a:rPr>
                        <a:t>ПП РФ</a:t>
                      </a:r>
                      <a:r>
                        <a:rPr lang="ru-RU" sz="1200" baseline="0" dirty="0" smtClean="0">
                          <a:latin typeface="Times New Roman" panose="02020603050405020304" pitchFamily="18" charset="0"/>
                          <a:cs typeface="Times New Roman" panose="02020603050405020304" pitchFamily="18" charset="0"/>
                        </a:rPr>
                        <a:t> </a:t>
                      </a: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от 23 декабря 2016 г. № 1466</a:t>
                      </a:r>
                      <a:endParaRPr lang="ru-RU" sz="12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948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75463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Правил определения цены контракта на закупку услуг по предоставлению права на доступ к информации, содержащейся в документальных, </a:t>
                      </a:r>
                      <a:r>
                        <a:rPr lang="ru-RU" sz="1200" kern="1200" dirty="0" err="1"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документографических</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реферативных, полнотекстовых зарубежных базах данных и специализированных базах данных международных индексов научного цитирования, заключаемого государственными и муниципальными библиотеками, организациями, осуществляющими образовательную деятельность, государственными и муниципальными научными организациями и национальными библиотеками и федеральными библиотеками, имеющими научную специализацию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 пункт 45 часть 1 статьи 93)</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3220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16978">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200" dirty="0" smtClean="0">
                          <a:latin typeface="Times New Roman" panose="02020603050405020304" pitchFamily="18" charset="0"/>
                          <a:cs typeface="Times New Roman" panose="02020603050405020304" pitchFamily="18" charset="0"/>
                        </a:rPr>
                        <a:t>ПП РФ</a:t>
                      </a:r>
                      <a:r>
                        <a:rPr lang="ru-RU" sz="1200" baseline="0" dirty="0" smtClean="0">
                          <a:latin typeface="Times New Roman" panose="02020603050405020304" pitchFamily="18" charset="0"/>
                          <a:cs typeface="Times New Roman" panose="02020603050405020304" pitchFamily="18" charset="0"/>
                        </a:rPr>
                        <a:t> </a:t>
                      </a: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от 2 августа 2016 г. № 743</a:t>
                      </a:r>
                      <a:endParaRPr lang="ru-RU" sz="12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3078618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116157325"/>
              </p:ext>
            </p:extLst>
          </p:nvPr>
        </p:nvGraphicFramePr>
        <p:xfrm>
          <a:off x="0" y="0"/>
          <a:ext cx="12192001" cy="6858000"/>
        </p:xfrm>
        <a:graphic>
          <a:graphicData uri="http://schemas.openxmlformats.org/drawingml/2006/table">
            <a:tbl>
              <a:tblPr/>
              <a:tblGrid>
                <a:gridCol w="624417"/>
                <a:gridCol w="4991101"/>
                <a:gridCol w="6576483"/>
              </a:tblGrid>
              <a:tr h="401563">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принятые в развитие контрактной системы в 2016-2017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39513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9879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перечня операторов документальных, </a:t>
                      </a:r>
                      <a:r>
                        <a:rPr lang="ru-RU" sz="1200" kern="1200" dirty="0" err="1"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документографических</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реферативных, полнотекстовых зарубежных баз данных и специализированных баз данных международных индексов научного цитирования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(пункт 44 части 1 статьи 93)</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9109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3049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РП РФ от 02.08.2016г. №1637-р</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513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9391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Правил осуществления заказчиком в 2016 году реструктуризации задолженностей коммерческих банков, возникших в связи с предъявлением требований к исполнению банковских гарантий, предоставленных в качестве обеспечения исполнения контрактов </a:t>
                      </a:r>
                      <a:r>
                        <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11 статьи 96)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6520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478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18 марта 2016 г. № 211</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279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829610">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общих требований к порядку взаимодействия при осуществлении контроля финансовых органов субъектов Российской Федерации и муниципальных образований, органов управления государственными внебюджетными фондами с субъектами контроля, указанными в пунктах 4 и 5 Правил осуществления контроля, предусмотренного частью 5 статьи 99 Федерального закона «О контрактной системе в сфере закупок товаров, работ, услуг для обеспечения государственных и муниципальных нужд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5 статьи 99)</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9635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 документа</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9635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 правовой акт</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Минфина России от 22 июля 2016 г. № 120н</a:t>
                      </a:r>
                      <a:endParaRPr lang="ru-RU" sz="12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279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5821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порядке взаимодействия Федерального казначейства с субъектами контроля, указанными в пунктах 3 и 6 Правил осуществления контроля, предусмотренного частью 5 статьи 99 Федерального закона "О контрактной системе в сфере закупок товаров, работ, услуг для обеспечения государственных и муниципальных нужд» </a:t>
                      </a:r>
                      <a:r>
                        <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6 статьи 99)</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348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60895">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 правовой акт</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Минфина России от 4 июля 2016 г. № 104н</a:t>
                      </a:r>
                      <a:endParaRPr lang="ru-RU" sz="1200" dirty="0" smtClean="0">
                        <a:latin typeface="Times New Roman" panose="02020603050405020304" pitchFamily="18" charset="0"/>
                        <a:cs typeface="Times New Roman" panose="02020603050405020304" pitchFamily="18" charset="0"/>
                      </a:endParaRPr>
                    </a:p>
                    <a:p>
                      <a:endParaRPr lang="ru-RU" sz="12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6397830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740976667"/>
              </p:ext>
            </p:extLst>
          </p:nvPr>
        </p:nvGraphicFramePr>
        <p:xfrm>
          <a:off x="0" y="0"/>
          <a:ext cx="12192001" cy="6933272"/>
        </p:xfrm>
        <a:graphic>
          <a:graphicData uri="http://schemas.openxmlformats.org/drawingml/2006/table">
            <a:tbl>
              <a:tblPr/>
              <a:tblGrid>
                <a:gridCol w="624417"/>
                <a:gridCol w="4991101"/>
                <a:gridCol w="6576483"/>
              </a:tblGrid>
              <a:tr h="407386">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принятые в развитие контрактной системы в 2016-2017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40086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149010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форме отчета о соблюдении стороной-инвестором специального инвестиционного контракта, заключенного на основании Федерального закона «О промышленной политике в Российской Федерации», или привлеченным такой стороной-инвестором иным лицом, осуществляющими создание или модернизацию и (или) освоение производства товара на территории Российской Федерации в соответствии со специальным инвестиционным контрактом, требований пункта 5 части 1 статьи 111.3 Федерального закона «О контрактной системе в сфере закупок товаров, работ, услуг для обеспечения государственных и муниципальных нужд» к совокупному количеству товара, поставку которого указанные сторона-инвестор специального инвестиционного контракта или привлеченное такой стороной-инвестором иное лицо вправе осуществить, требованиях к содержанию и сроках размещения такого отчета в единой информационной системе в сфере закупок </a:t>
                      </a:r>
                      <a:r>
                        <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3 статьи 111.3)</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0">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891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18 марта 2016 г. № 211</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877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1025447">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10.</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общих требований к устанавливаемому федеральным органом исполнительной власти для целей осуществления закупок в соответствии с пунктом 47 части 1 статьи 93 Федерального закона «О контрактной системе в сфере закупок товаров, работ, услуг для обеспечения государственных и муниципальных нужд» порядку определения предельной цены единицы товара, производство которого создается или модернизируется и (или) осваивается на территории Российской Федерации в соответствии со специальным инвестиционным контрактом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3 статьи 111.3)</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00647">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 документа</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33205">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2 февраля 2017 г. № 121</a:t>
                      </a:r>
                      <a:endParaRPr lang="ru-RU" sz="12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1877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30368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ведении реестра единственных поставщиков товара, производство которого создается или модернизируется и (или) осваивается на территории Российской Федерации, и об определении федерального органа исполнительной власти, уполномоченного на ведение реестра единственных поставщиков товара, производство которого создается или модернизируется и (или) осваивается на территории Российской Федерации </a:t>
                      </a:r>
                      <a:r>
                        <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3 статьи </a:t>
                      </a:r>
                      <a:r>
                        <a:rPr kumimoji="0" lang="ru-RU" altLang="ru-RU" sz="1200" b="1" i="0" u="none" strike="noStrike" cap="none" normalizeH="0" baseline="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111.3)</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3974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67578">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27 февраля 2017 г. № 231</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sz="12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42067878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nvPr>
        </p:nvGraphicFramePr>
        <p:xfrm>
          <a:off x="0" y="0"/>
          <a:ext cx="12192001" cy="6857999"/>
        </p:xfrm>
        <a:graphic>
          <a:graphicData uri="http://schemas.openxmlformats.org/drawingml/2006/table">
            <a:tbl>
              <a:tblPr/>
              <a:tblGrid>
                <a:gridCol w="624417"/>
                <a:gridCol w="4991101"/>
                <a:gridCol w="6576483"/>
              </a:tblGrid>
              <a:tr h="820637">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принятые в развитие контрактной системы в 2016-2017 годах</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80749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1289376">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федеральном органе исполнительной власти, уполномоченном на установление порядка определения начальной (максимальной) цены контракта, цены контракта, заключаемого с единственным поставщиком (подрядчиком, исполнителем), при осуществлении закупок лекарственных препаратов для медицинского применения</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22 статьи 22</a:t>
                      </a: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423652">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9211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08 февраля 2017 г. N 149</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73678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1074463">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13.</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Об утверждении перечня товаров и услуг, в отношении которых при заключении договоров (государственных контрактов) о поставке товаров (оказании услуг) получателями средств федерального бюджета не предусматриваются авансовые платежи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605623">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 документа</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07848">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РП РФ от 16 января 2018 г. №21-р</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7017011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одержимое 5"/>
          <p:cNvGraphicFramePr>
            <a:graphicFrameLocks noGrp="1"/>
          </p:cNvGraphicFramePr>
          <p:nvPr>
            <p:ph idx="1"/>
            <p:extLst>
              <p:ext uri="{D42A27DB-BD31-4B8C-83A1-F6EECF244321}">
                <p14:modId xmlns:p14="http://schemas.microsoft.com/office/powerpoint/2010/main" val="2505167544"/>
              </p:ext>
            </p:extLst>
          </p:nvPr>
        </p:nvGraphicFramePr>
        <p:xfrm>
          <a:off x="-1" y="0"/>
          <a:ext cx="12192001" cy="3591164"/>
        </p:xfrm>
        <a:graphic>
          <a:graphicData uri="http://schemas.openxmlformats.org/drawingml/2006/table">
            <a:tbl>
              <a:tblPr/>
              <a:tblGrid>
                <a:gridCol w="624417"/>
                <a:gridCol w="4991101"/>
                <a:gridCol w="6576483"/>
              </a:tblGrid>
              <a:tr h="418580">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принятые в развитие контрактной системы в 2018 году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41187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6976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требованиях к договору специального счета и порядку использования имеющегося у участника закупки банковского счета в качестве специального счета, требованиях к условиям соглашения о взаимодействии оператора электронной площадки с банком, правилах взаимодействия участника закупки, оператора электронной площадки и заказчика в случае предоставления участником закупки банковской гарантии в качестве обеспечения заявки на участие в открытом конкурсе в электронной форме, конкурсе с ограниченным участием в электронной форме, двухэтапном конкурсе в электронной форме, электронном аукционе </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12, 13 и 29 статьи 44)</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16091">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5101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от 30 мая 2018 г. N 626</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581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90149">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 взимании операторами электронных площадок, операторами специализированных электронных площадок платы при проведении электронной процедуры, закрытой электронной процедуры и установлении ее предельных размеров</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4 статьи 24.1</a:t>
                      </a: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08908">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 документа</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7386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от 10 мая 2018 г. N 564</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graphicFrame>
        <p:nvGraphicFramePr>
          <p:cNvPr id="4" name="Таблица 3"/>
          <p:cNvGraphicFramePr>
            <a:graphicFrameLocks noGrp="1"/>
          </p:cNvGraphicFramePr>
          <p:nvPr>
            <p:extLst>
              <p:ext uri="{D42A27DB-BD31-4B8C-83A1-F6EECF244321}">
                <p14:modId xmlns:p14="http://schemas.microsoft.com/office/powerpoint/2010/main" val="4656045"/>
              </p:ext>
            </p:extLst>
          </p:nvPr>
        </p:nvGraphicFramePr>
        <p:xfrm>
          <a:off x="-2" y="3574273"/>
          <a:ext cx="12192001" cy="3283728"/>
        </p:xfrm>
        <a:graphic>
          <a:graphicData uri="http://schemas.openxmlformats.org/drawingml/2006/table">
            <a:tbl>
              <a:tblPr/>
              <a:tblGrid>
                <a:gridCol w="624417"/>
                <a:gridCol w="4991101"/>
                <a:gridCol w="6576483"/>
              </a:tblGrid>
              <a:tr h="44350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0583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осуществлении заказчиком списания сумм неустоек (штрафов, пеней), начисленных поставщику (подрядчику, исполнителю), но не списанных заказчиком в связи с неисполнением или ненадлежащим исполнением в 2015 и (или) 2016 годах обязательств, предусмотренных контрактом </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42.1 статьи 112</a:t>
                      </a: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32685">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7028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от 4 июля 2018 г. N 783</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0466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799222">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 требованиях к банкам (включая требования к их финансовой устойчивости), в которых участниками закупок открываются специальные счета, на которые вносятся денежные средства, предназначенные для обеспечения заявок на участие в закупках товаров, работ, услуг, и признании утратившими силу некоторых актов Правительства Российской Федерации </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10 статьи 44, часть 5  статьи 84.1</a:t>
                      </a: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32629">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 документа</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9489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от 29 июня 2018 г. N 748</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29607196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621477230"/>
              </p:ext>
            </p:extLst>
          </p:nvPr>
        </p:nvGraphicFramePr>
        <p:xfrm>
          <a:off x="0" y="0"/>
          <a:ext cx="12192000" cy="3618398"/>
        </p:xfrm>
        <a:graphic>
          <a:graphicData uri="http://schemas.openxmlformats.org/drawingml/2006/table">
            <a:tbl>
              <a:tblPr/>
              <a:tblGrid>
                <a:gridCol w="624417"/>
                <a:gridCol w="4991101"/>
                <a:gridCol w="6576482"/>
              </a:tblGrid>
              <a:tr h="373931">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Акты Правительства Российской Федерации, принятые в развитие контрактной системы в </a:t>
                      </a:r>
                      <a:r>
                        <a:rPr kumimoji="0" lang="ru-RU" altLang="ru-RU" sz="1600" b="1" i="0" u="none" strike="noStrike" cap="none" normalizeH="0" baseline="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2018 году</a:t>
                      </a:r>
                      <a:endPar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35099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68008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требованиях к банкам, которые вправе выдавать банковские гарантии для обеспечения заявок и исполнения контрактов </a:t>
                      </a:r>
                      <a:r>
                        <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1 и 1.1 статьи 45</a:t>
                      </a: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15450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5560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Постановление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ПП РФ от 12 апреля 2018 г. N 440</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5560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55600">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значения начальной (максимальной) цены контракта, при превышении которого заказчик обязан установить требование к обеспечению заявок на участие в конкурсах и аукционах </a:t>
                      </a:r>
                      <a:r>
                        <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a:t>
                      </a: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1 статьи 44</a:t>
                      </a: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5560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5560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Распоряжение Правительства РФ</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ПП РФ от  12 апреля 2018 г. №439</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graphicFrame>
        <p:nvGraphicFramePr>
          <p:cNvPr id="3" name="Содержимое 5"/>
          <p:cNvGraphicFramePr>
            <a:graphicFrameLocks noGrp="1"/>
          </p:cNvGraphicFramePr>
          <p:nvPr>
            <p:ph idx="1"/>
            <p:extLst>
              <p:ext uri="{D42A27DB-BD31-4B8C-83A1-F6EECF244321}">
                <p14:modId xmlns:p14="http://schemas.microsoft.com/office/powerpoint/2010/main" val="4269223864"/>
              </p:ext>
            </p:extLst>
          </p:nvPr>
        </p:nvGraphicFramePr>
        <p:xfrm>
          <a:off x="0" y="3573463"/>
          <a:ext cx="12192000" cy="3284537"/>
        </p:xfrm>
        <a:graphic>
          <a:graphicData uri="http://schemas.openxmlformats.org/drawingml/2006/table">
            <a:tbl>
              <a:tblPr/>
              <a:tblGrid>
                <a:gridCol w="624417"/>
                <a:gridCol w="1919816"/>
                <a:gridCol w="3071285"/>
                <a:gridCol w="2976033"/>
                <a:gridCol w="3600449"/>
              </a:tblGrid>
              <a:tr h="663366">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3786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7124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методических рекомендаций по применению методов определения начальной (максимальной) цены контракта, цены контракта, заключаемого с единственным поставщиком (подрядчиком, исполнителем)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20 статьи 22)</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4543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6662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Август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Минэкономразвития от 02.10.2013 № 567</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9742747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36087190"/>
              </p:ext>
            </p:extLst>
          </p:nvPr>
        </p:nvGraphicFramePr>
        <p:xfrm>
          <a:off x="0" y="0"/>
          <a:ext cx="12192000" cy="6858001"/>
        </p:xfrm>
        <a:graphic>
          <a:graphicData uri="http://schemas.openxmlformats.org/drawingml/2006/table">
            <a:tbl>
              <a:tblPr/>
              <a:tblGrid>
                <a:gridCol w="624417"/>
                <a:gridCol w="1919816"/>
                <a:gridCol w="3071285"/>
                <a:gridCol w="2976033"/>
                <a:gridCol w="3600449"/>
              </a:tblGrid>
              <a:tr h="594167">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7526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142026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особенностей размещения планов-графиков в единой информационной системе в сфере закупок или до ввода в эксплуатацию указанной системы на официальном сайте Российской Федерации в информационно-телекоммуникационной сети "Интернет" для размещения информации о размещении заказов на поставки товаров, выполнение работ, оказание услуг на 2014 и 2015 годы </a:t>
                      </a:r>
                      <a:r>
                        <a:rPr kumimoji="0" lang="ru-RU" altLang="ru-RU" sz="16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 статьи 112)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289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6289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Август 2013 г. </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Минэкономразвития России N 182, Казначейства России N 7н от 31.03.2015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526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01008">
                <a:tc row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согласования применения закрытых способов определения поставщиков (подрядчиков, исполнителей)</a:t>
                      </a:r>
                      <a:r>
                        <a:rPr kumimoji="0" lang="ru-RU" altLang="ru-RU" sz="16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84 )</a:t>
                      </a:r>
                      <a:endParaRPr kumimoji="0" lang="ru-RU" altLang="ru-RU" sz="16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94167">
                <a:tc vMerge="1">
                  <a:txBody>
                    <a:bodyPr/>
                    <a:lstStyle/>
                    <a:p>
                      <a:endParaRPr lang="ru-RU"/>
                    </a:p>
                  </a:txBody>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порядка согласования возможности заключения контракта с единственным поставщиком (подрядчиком, исполнителем)</a:t>
                      </a:r>
                      <a:r>
                        <a:rPr kumimoji="0" lang="ru-RU" altLang="ru-RU" sz="16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 24 и 25 ч. 1 ст. 93 )</a:t>
                      </a:r>
                      <a:endParaRPr kumimoji="0" lang="ru-RU" altLang="ru-RU" sz="16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9384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107823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1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Август 2013г.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МЭР от 31 марта 2015 г. № 189</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bl>
          </a:graphicData>
        </a:graphic>
      </p:graphicFrame>
    </p:spTree>
    <p:extLst>
      <p:ext uri="{BB962C8B-B14F-4D97-AF65-F5344CB8AC3E}">
        <p14:creationId xmlns:p14="http://schemas.microsoft.com/office/powerpoint/2010/main" val="27435869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417571520"/>
              </p:ext>
            </p:extLst>
          </p:nvPr>
        </p:nvGraphicFramePr>
        <p:xfrm>
          <a:off x="0" y="1"/>
          <a:ext cx="12192000" cy="6896249"/>
        </p:xfrm>
        <a:graphic>
          <a:graphicData uri="http://schemas.openxmlformats.org/drawingml/2006/table">
            <a:tbl>
              <a:tblPr/>
              <a:tblGrid>
                <a:gridCol w="624417"/>
                <a:gridCol w="1919816"/>
                <a:gridCol w="3071285"/>
                <a:gridCol w="2976033"/>
                <a:gridCol w="3600449"/>
              </a:tblGrid>
              <a:tr h="574308">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3136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0226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типового положения (регламента) о контрактной службе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38 )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4408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4408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Сентябрь 2013 г. (с учетом корректировки 16 октября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МЭР от 29 октября 2013 года № 631</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3136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72544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определении порядка обязательного общественного обсуждения закупок в случае, если начальная (максимальная) цена контракта либо цена контракта, заключаемого с единственным поставщиком (подрядчиком, исполнителем), превышает один миллиард рублей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(пункт 5 части 3 статьи 112)</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3759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4408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Сентябрь 2013 г.(с учетом корректировки 16 октября 2013 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22 августа 2016 года №835</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6272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42317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формирования идентификационного кода закупки, в том числе его состава и структуры в зависимости от целей применения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23 )</a:t>
                      </a:r>
                      <a:endParaRPr kumimoji="0" lang="ru-RU" altLang="ru-RU" sz="14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4408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9345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Апрель 2014г.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2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МЭР от 29 июня 2015 г. № 422</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4401388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961261846"/>
              </p:ext>
            </p:extLst>
          </p:nvPr>
        </p:nvGraphicFramePr>
        <p:xfrm>
          <a:off x="0" y="0"/>
          <a:ext cx="12192000" cy="6885296"/>
        </p:xfrm>
        <a:graphic>
          <a:graphicData uri="http://schemas.openxmlformats.org/drawingml/2006/table">
            <a:tbl>
              <a:tblPr/>
              <a:tblGrid>
                <a:gridCol w="624417"/>
                <a:gridCol w="1919816"/>
                <a:gridCol w="3071285"/>
                <a:gridCol w="2976033"/>
                <a:gridCol w="3600449"/>
              </a:tblGrid>
              <a:tr h="586508">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4052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40354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единых требований к функционированию эл. площадок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12 ст. 44, ч. 4 ст. 59 )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5563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5563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Июнь 2014 г. </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МЭР от 23 июля 2015 г. № 495</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4052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2637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 централизации закупок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5 статьи 26 )</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5114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64582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Октябрь 2015г.</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Федеральные органы</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исполнительной власти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Принимается главными распорядителями денежных средств для подведомственных учреждений</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042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4320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10</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взаимодействия удостоверяющих центров с единой информационной системой в сфере закупок и электронными площадками, а также ответственности таких удостоверяющих центров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5 ) ИСКЛЮЧЕН</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5563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81030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Май 2015г.</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Минкомсвязь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ФАС России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ИСКЛЮЧЕН</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27169800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514793485"/>
              </p:ext>
            </p:extLst>
          </p:nvPr>
        </p:nvGraphicFramePr>
        <p:xfrm>
          <a:off x="0" y="1"/>
          <a:ext cx="12192000" cy="6775511"/>
        </p:xfrm>
        <a:graphic>
          <a:graphicData uri="http://schemas.openxmlformats.org/drawingml/2006/table">
            <a:tbl>
              <a:tblPr/>
              <a:tblGrid>
                <a:gridCol w="624417"/>
                <a:gridCol w="1919816"/>
                <a:gridCol w="3071285"/>
                <a:gridCol w="2976033"/>
                <a:gridCol w="3600449"/>
              </a:tblGrid>
              <a:tr h="599003">
                <a:tc gridSpan="5">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7831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98520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требований к закупаемым отдельным видам товаров, работ, услуг (в том числе предельных цен товаров, работ, услуг) и (или) нормативных затрат на обеспечение функций государственных органов, органов управления государственными внебюджетными фондами Российской Федерации, Государственной корпорации по атомной энергии "Росатом»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 5 ст. 19)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66993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132411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По отдельному</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плану </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Государственные органы</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органы управления</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государственными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внебюджетными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фондами Российской Федерации Госкорпорация</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"Росатом"</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Принимается главными распорядителями денежных средств для подведомственных учреждений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31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41010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типовых контрактов, типовых условий контрактов </a:t>
                      </a:r>
                      <a:r>
                        <a:rPr kumimoji="0" lang="ru-RU" altLang="ru-RU" sz="14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11 статьи 34)</a:t>
                      </a:r>
                      <a:endParaRPr kumimoji="0" lang="ru-RU" altLang="ru-RU" sz="14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74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Срок внесения в правительство РФ проекта акта или принятия</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ведомственного акта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122001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По отдельному</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плану </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Федеральные органы</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исполнительной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власти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Госкорпорация</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r>
                        <a:rPr kumimoji="0" lang="ru-RU" altLang="ru-RU" sz="12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Росатом</a:t>
                      </a: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Приказ Министерства промышленности и торговли РФ от 12.03.2018 №716</a:t>
                      </a:r>
                    </a:p>
                    <a:p>
                      <a:pPr marL="0" marR="0" lvl="0" indent="0" algn="l"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Приказ ГКАЭ «</a:t>
                      </a:r>
                      <a:r>
                        <a:rPr lang="ru-RU" sz="1200" b="0" i="0" u="none" strike="noStrike" kern="1200" baseline="0" dirty="0" err="1"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Росатом</a:t>
                      </a: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 от 29.12.2015 №1/27-НПА</a:t>
                      </a:r>
                    </a:p>
                    <a:p>
                      <a:pPr marL="0" marR="0" lvl="0" indent="0" algn="l"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Приказ Минтруда России от 29.10.2015 №797н</a:t>
                      </a:r>
                    </a:p>
                    <a:p>
                      <a:pPr marL="0" marR="0" lvl="0" indent="0" algn="l"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Приказ </a:t>
                      </a:r>
                      <a:r>
                        <a:rPr lang="ru-RU" sz="1200" b="0" i="0" u="none" strike="noStrike" kern="1200" baseline="0" dirty="0" err="1"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Минобрнауки</a:t>
                      </a: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 России от 21.10.2015 №1180</a:t>
                      </a:r>
                    </a:p>
                    <a:p>
                      <a:pPr marL="0" marR="0" lvl="0" indent="0" algn="l"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Приказ Минздрава России от 15.10.2015 №724н</a:t>
                      </a:r>
                    </a:p>
                    <a:p>
                      <a:pPr marL="0" marR="0" lvl="0" indent="0" algn="l"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Constantia" panose="02030602050306030303" pitchFamily="18" charset="0"/>
                          <a:ea typeface="Lucida Sans Unicode" panose="020B0602030504020204" pitchFamily="34" charset="0"/>
                          <a:cs typeface="Lucida Sans Unicode" panose="020B0602030504020204" pitchFamily="34" charset="0"/>
                        </a:rPr>
                        <a:t>Приказ Минздрава России от 20.01.2014 №29н</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27936638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830803780"/>
              </p:ext>
            </p:extLst>
          </p:nvPr>
        </p:nvGraphicFramePr>
        <p:xfrm>
          <a:off x="0" y="0"/>
          <a:ext cx="12192000" cy="7086760"/>
        </p:xfrm>
        <a:graphic>
          <a:graphicData uri="http://schemas.openxmlformats.org/drawingml/2006/table">
            <a:tbl>
              <a:tblPr/>
              <a:tblGrid>
                <a:gridCol w="624417"/>
                <a:gridCol w="1919816"/>
                <a:gridCol w="3972070"/>
                <a:gridCol w="5675697"/>
              </a:tblGrid>
              <a:tr h="584886">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44633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31276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типового положения (регламента) о контрактной службе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22 статьи 22 )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5629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629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Рособоронзаказ,ФАС</a:t>
                      </a: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МЭР от 29 октября 2013 года № 631</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4633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75063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определении порядка обязательного общественного обсуждения закупок в случае, если начальная (максимальная) цена контракта либо цена контракта, заключаемого с единственным поставщиком (подрядчиком, исполнителем), превышает один миллиард рублей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(части 22 статьи 22)</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65973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629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ПП РФ от 22.08.2016 №835</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531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43786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установлении порядка формирования идентификационного кода закупки, в том числе его состава и структуры в зависимости от целей применения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22 статьи 22 )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56297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Сведения об исполнении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82100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2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Минфин России</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МЭР от 29 июня 2015 г. № 422</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845629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848984093"/>
              </p:ext>
            </p:extLst>
          </p:nvPr>
        </p:nvGraphicFramePr>
        <p:xfrm>
          <a:off x="0" y="0"/>
          <a:ext cx="12192000" cy="6845712"/>
        </p:xfrm>
        <a:graphic>
          <a:graphicData uri="http://schemas.openxmlformats.org/drawingml/2006/table">
            <a:tbl>
              <a:tblPr/>
              <a:tblGrid>
                <a:gridCol w="624417"/>
                <a:gridCol w="2542295"/>
                <a:gridCol w="2348564"/>
                <a:gridCol w="6676724"/>
              </a:tblGrid>
              <a:tr h="586508">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2538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20926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профессионального стандарта «Специалист в сфере закупок»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(ст. 9 )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6693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480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Минтруда России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Министерства труда и социальной защиты от 10 сентября 2015 г. № 625н</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17464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16310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Об утверждении профессионального стандарта "Эксперт в сфере закупок"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(ст. 9 )</a:t>
                      </a:r>
                      <a:endParaRPr kumimoji="0" lang="ru-RU" altLang="ru-RU" sz="1400" b="0" i="0" u="none" strike="noStrike" cap="none" normalizeH="0" baseline="0" dirty="0" smtClean="0">
                        <a:ln>
                          <a:noFill/>
                        </a:ln>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4548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2951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Минтруда России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400" b="0" i="0" u="sng"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Приказ Министерства труда и социальной защиты от 10 сентября 2015 г. № 626н</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0759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484384">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Constantia" panose="02030602050306030303" pitchFamily="18" charset="0"/>
                          <a:ea typeface="Lucida Sans Unicode" panose="020B0602030504020204" pitchFamily="34" charset="0"/>
                          <a:cs typeface="Lucida Sans Unicode" panose="020B0602030504020204" pitchFamily="34" charset="0"/>
                        </a:rPr>
                        <a:t>О принятии и введении в действие Общероссийского классификатора видов экономической деятельности (ОКВЭД2) ОК 029-2014 (КДЕС Ред.2) и Общероссийского классификатора продукции по видам экономической деятельности (ОКПД2) ОК 034-2014 (КПЕС 2008) </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8555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Вид документа</a:t>
                      </a:r>
                      <a:endPar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r>
                        <a:rPr lang="ru-RU" sz="1200" b="1" dirty="0" smtClean="0">
                          <a:latin typeface="Times New Roman" panose="02020603050405020304" pitchFamily="18" charset="0"/>
                          <a:cs typeface="Times New Roman" panose="02020603050405020304" pitchFamily="18" charset="0"/>
                        </a:rPr>
                        <a:t>Ответственный разработчик</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2208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правовой акт</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altLang="ru-RU" sz="1400" b="0" i="0" u="none" strike="noStrike" cap="none" normalizeH="0" baseline="0" dirty="0" err="1"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Росстандарт</a:t>
                      </a:r>
                      <a:endParaRPr lang="ru-RU" dirty="0"/>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400" u="sng" kern="1200" dirty="0" smtClean="0">
                          <a:solidFill>
                            <a:schemeClr val="tx1"/>
                          </a:solidFill>
                          <a:effectLst/>
                          <a:latin typeface="+mn-lt"/>
                          <a:ea typeface="+mn-ea"/>
                          <a:cs typeface="+mn-cs"/>
                        </a:rPr>
                        <a:t>Приказ </a:t>
                      </a:r>
                      <a:r>
                        <a:rPr lang="ru-RU" sz="1400" u="sng" kern="1200" dirty="0" err="1" smtClean="0">
                          <a:solidFill>
                            <a:schemeClr val="tx1"/>
                          </a:solidFill>
                          <a:effectLst/>
                          <a:latin typeface="+mn-lt"/>
                          <a:ea typeface="+mn-ea"/>
                          <a:cs typeface="+mn-cs"/>
                        </a:rPr>
                        <a:t>Росстандарта</a:t>
                      </a:r>
                      <a:r>
                        <a:rPr lang="ru-RU" sz="1400" u="sng" kern="1200" dirty="0" smtClean="0">
                          <a:solidFill>
                            <a:schemeClr val="tx1"/>
                          </a:solidFill>
                          <a:effectLst/>
                          <a:latin typeface="+mn-lt"/>
                          <a:ea typeface="+mn-ea"/>
                          <a:cs typeface="+mn-cs"/>
                        </a:rPr>
                        <a:t> от 31 января 2014 г. № 14-ст </a:t>
                      </a:r>
                      <a:endParaRPr kumimoji="0" lang="ru-RU" altLang="ru-RU" sz="1400" b="0" i="0" u="sng"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8555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52340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порядке формирования информации, а также обмена информацией и документами между заказчиком и Федеральным казначейством в целях ведения реестра контрактов, заключенных заказчиками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32871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575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Министерство финансов России</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Минфина России от 24 ноября 2014 г. № 136н </a:t>
                      </a:r>
                      <a:endParaRPr kumimoji="0" lang="ru-RU" altLang="ru-RU" sz="1400" b="0"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2448089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494862605"/>
              </p:ext>
            </p:extLst>
          </p:nvPr>
        </p:nvGraphicFramePr>
        <p:xfrm>
          <a:off x="0" y="0"/>
          <a:ext cx="12192000" cy="6837405"/>
        </p:xfrm>
        <a:graphic>
          <a:graphicData uri="http://schemas.openxmlformats.org/drawingml/2006/table">
            <a:tbl>
              <a:tblPr/>
              <a:tblGrid>
                <a:gridCol w="624417"/>
                <a:gridCol w="2542295"/>
                <a:gridCol w="2348564"/>
                <a:gridCol w="6676724"/>
              </a:tblGrid>
              <a:tr h="757881">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56841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110387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административного регламента Федеральной антимонопольной службы по исполнению государственной функции по рассмотрению жалоб на действия (бездействие) заказчика, уполномоченного органа, уполномоченного учреждения, специализированной организации, комиссии по осуществлению закупок, ее членов, должностного лица контрактной службы, контрактного управляющего, оператора электронной площадки при определении поставщиков (подрядчиков, исполнителей) для обеспечения государственных и муниципальных нужд </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6693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0480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Федеральная антимонопольная служба России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ФАС России от 19 ноября 2014 г. № 727/14 </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17464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63840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Порядке проведения территориальными органами Федерального казначейства санкционирования операций при казначейском сопровождении государственных контрактов, договоров (соглашений), а также контрактов, договоров, соглашений, заключенных в рамках их исполнения</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0">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2951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Министерство финансов России</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Министерства финансов РФ от 25 декабря 2015 г. № 213н</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0759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620062">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Порядке утверждения и доведения до главных распорядителей, распорядителей и получателей средств федерального бюджета предельного объема оплаты денежных обязательств и о внесении изменений в некоторые приказы Министерства финансов Российской Федерации</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8555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Вид документа</a:t>
                      </a:r>
                      <a:endPar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r>
                        <a:rPr lang="ru-RU" sz="1200" b="1" dirty="0" smtClean="0">
                          <a:latin typeface="Times New Roman" panose="02020603050405020304" pitchFamily="18" charset="0"/>
                          <a:cs typeface="Times New Roman" panose="02020603050405020304" pitchFamily="18" charset="0"/>
                        </a:rPr>
                        <a:t>Ответственный разработчик</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8766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правовой акт</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Министерство финансов России</a:t>
                      </a:r>
                      <a:endParaRPr lang="ru-RU" sz="14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Минфина России от 21 декабря 2015 г. № 204н</a:t>
                      </a:r>
                      <a:endParaRPr lang="ru-RU" sz="14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41946770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388254117"/>
              </p:ext>
            </p:extLst>
          </p:nvPr>
        </p:nvGraphicFramePr>
        <p:xfrm>
          <a:off x="0" y="0"/>
          <a:ext cx="12192000" cy="7028049"/>
        </p:xfrm>
        <a:graphic>
          <a:graphicData uri="http://schemas.openxmlformats.org/drawingml/2006/table">
            <a:tbl>
              <a:tblPr/>
              <a:tblGrid>
                <a:gridCol w="624417"/>
                <a:gridCol w="2542295"/>
                <a:gridCol w="2348564"/>
                <a:gridCol w="6676724"/>
              </a:tblGrid>
              <a:tr h="586233">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7025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52452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Порядка регистрации в единой информационной системе в сфере закупок и признании утратившим силу приказа Федерального казначейства от 25 марта 2014 г. № 4н</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33338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3196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Федеральное Казначейство</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u="sng" kern="1200" dirty="0" smtClean="0">
                          <a:solidFill>
                            <a:schemeClr val="tx1"/>
                          </a:solidFill>
                          <a:effectLst/>
                          <a:latin typeface="+mn-lt"/>
                          <a:ea typeface="+mn-ea"/>
                          <a:cs typeface="+mn-cs"/>
                        </a:rPr>
                        <a:t>Приказ Казначейства России от 30 декабря 2015 г. № 27н</a:t>
                      </a:r>
                      <a:endParaRPr kumimoji="0" lang="ru-RU" altLang="ru-RU" sz="1400" b="0" i="0" u="sng"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025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30854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Порядка пользования единой информационной системой в сфере закупок</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32433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3196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Федеральное Казначейство</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u="sng" kern="1200" dirty="0" smtClean="0">
                          <a:solidFill>
                            <a:schemeClr val="tx1"/>
                          </a:solidFill>
                          <a:effectLst/>
                          <a:latin typeface="+mn-lt"/>
                          <a:ea typeface="+mn-ea"/>
                          <a:cs typeface="+mn-cs"/>
                        </a:rPr>
                        <a:t>Приказ Казначейства России от 30 декабря 2015 г. № 26н</a:t>
                      </a:r>
                      <a:endParaRPr kumimoji="0" lang="ru-RU" altLang="ru-RU" sz="1400" b="0" i="0" u="sng"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025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524524">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выводе из эксплуатации Официального сайта Российской Федерации в информационно-телекоммуникационной сети "Интернет" для размещения информации о размещении заказов на поставки товаров, выполнение работ, оказание услуг (</a:t>
                      </a:r>
                      <a:r>
                        <a:rPr lang="ru-RU" sz="1400" u="sng" kern="1200" dirty="0" smtClean="0">
                          <a:solidFill>
                            <a:schemeClr val="tx1"/>
                          </a:solidFill>
                          <a:effectLst/>
                          <a:latin typeface="Times New Roman" panose="02020603050405020304" pitchFamily="18" charset="0"/>
                          <a:ea typeface="+mn-ea"/>
                          <a:cs typeface="Times New Roman" panose="02020603050405020304" pitchFamily="18" charset="0"/>
                          <a:hlinkClick r:id="rId2"/>
                        </a:rPr>
                        <a:t>www.zakupki.gov.ru</a:t>
                      </a: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77689">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Вид документа</a:t>
                      </a:r>
                      <a:endPar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r>
                        <a:rPr lang="ru-RU" sz="1200" b="1" dirty="0" smtClean="0">
                          <a:latin typeface="Times New Roman" panose="02020603050405020304" pitchFamily="18" charset="0"/>
                          <a:cs typeface="Times New Roman" panose="02020603050405020304" pitchFamily="18" charset="0"/>
                        </a:rPr>
                        <a:t>Ответственный разработчик</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34776">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правовой акт</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Федеральное Казначейство</a:t>
                      </a:r>
                      <a:endParaRPr lang="ru-RU" dirty="0"/>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400" u="sng" kern="1200" dirty="0" smtClean="0">
                          <a:solidFill>
                            <a:schemeClr val="tx1"/>
                          </a:solidFill>
                          <a:effectLst/>
                          <a:latin typeface="Times New Roman" panose="02020603050405020304" pitchFamily="18" charset="0"/>
                          <a:ea typeface="+mn-ea"/>
                          <a:cs typeface="Times New Roman" panose="02020603050405020304" pitchFamily="18" charset="0"/>
                        </a:rPr>
                        <a:t>Приказ Казначейства России от 22 декабря 2015 № 355</a:t>
                      </a:r>
                      <a:endParaRPr lang="ru-RU" sz="1400" u="sng"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025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21598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вводе в эксплуатацию единой информационной системы в сфере закупок</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30872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76101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Федеральное Казначейство</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u="sng" kern="1200" dirty="0" smtClean="0">
                          <a:solidFill>
                            <a:schemeClr val="tx1"/>
                          </a:solidFill>
                          <a:effectLst/>
                          <a:latin typeface="Times New Roman" panose="02020603050405020304" pitchFamily="18" charset="0"/>
                          <a:ea typeface="+mn-ea"/>
                          <a:cs typeface="Times New Roman" panose="02020603050405020304" pitchFamily="18" charset="0"/>
                        </a:rPr>
                        <a:t>Приказ Казначейства России от 22 декабря 2015 № 354</a:t>
                      </a:r>
                      <a:endParaRPr kumimoji="0" lang="ru-RU" altLang="ru-RU" sz="1400" b="0"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23225083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417611026"/>
              </p:ext>
            </p:extLst>
          </p:nvPr>
        </p:nvGraphicFramePr>
        <p:xfrm>
          <a:off x="0" y="-52085"/>
          <a:ext cx="12192000" cy="6940296"/>
        </p:xfrm>
        <a:graphic>
          <a:graphicData uri="http://schemas.openxmlformats.org/drawingml/2006/table">
            <a:tbl>
              <a:tblPr/>
              <a:tblGrid>
                <a:gridCol w="675503"/>
                <a:gridCol w="2491209"/>
                <a:gridCol w="3563602"/>
                <a:gridCol w="5461686"/>
              </a:tblGrid>
              <a:tr h="557973">
                <a:tc gridSpan="4">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Документы, разрабатываемые государственными органами,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в том числе федеральными органами исполнительной власти</a:t>
                      </a:r>
                      <a:endParaRPr kumimoji="0" lang="ru-RU" altLang="ru-RU" sz="14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35240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91037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Порядка размещения информации о контрактах, заключенных с физическими лицами на выполнение работ, связанных со сбором и с обработкой первичных статистических данных при проведении на территории Российской Федерации федерального статистического наблюдения, в соответствии с законодательством Российской Федерации об официальном статистическом учете, на сайте Росстата и сайтах территориальных органов Росстата в информационно-телекоммуникационной сети "Интернет« </a:t>
                      </a:r>
                      <a:r>
                        <a:rPr lang="ru-RU" sz="1400" b="1"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(пункт 42 часть 1 статьи 93)</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0252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1113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Федеральная служба государственной статистики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Росстата от 3 августа 2015 г. № 352</a:t>
                      </a:r>
                      <a:endParaRPr kumimoji="0" lang="ru-RU" altLang="ru-RU" sz="1400" b="0"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5240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49923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Порядка согласования применения закрытых способов определения поставщиков (подрядчиков, исполнителей) и Порядка согласования заключения контракта с единственным поставщиком </a:t>
                      </a:r>
                      <a:r>
                        <a:rPr lang="ru-RU" sz="1400" b="1"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3 стать 84, пункты 24, 25 часть 1 статьи 93)</a:t>
                      </a:r>
                      <a:endParaRPr kumimoji="0" lang="ru-RU" altLang="ru-RU" sz="12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19411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1113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Минэкономразвития России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МЭР от 31 марта 2015 г. № 189</a:t>
                      </a:r>
                      <a:endParaRPr kumimoji="0" lang="ru-RU" altLang="ru-RU" sz="1400" b="0"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5240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499239">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порядке формирования и направления информации в целях формирования и ведения закрытого реестра банковских гарантий, а также направления Федеральным казначейством выписок и протоколов</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264303">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Вид документа</a:t>
                      </a:r>
                      <a:endPar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r>
                        <a:rPr lang="ru-RU" sz="1200" b="1" dirty="0" smtClean="0">
                          <a:latin typeface="Times New Roman" panose="02020603050405020304" pitchFamily="18" charset="0"/>
                          <a:cs typeface="Times New Roman" panose="02020603050405020304" pitchFamily="18" charset="0"/>
                        </a:rPr>
                        <a:t>Ответственный разработчик</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algn="ctr"/>
                      <a:r>
                        <a:rPr lang="ru-RU" sz="1200" b="1" dirty="0" smtClean="0">
                          <a:latin typeface="Times New Roman" panose="02020603050405020304" pitchFamily="18" charset="0"/>
                          <a:cs typeface="Times New Roman" panose="02020603050405020304" pitchFamily="18" charset="0"/>
                        </a:rPr>
                        <a:t>Реквизиты</a:t>
                      </a:r>
                      <a:endParaRPr lang="ru-RU" sz="1200" b="1"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99239">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правовой акт</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Министерство финансов России</a:t>
                      </a:r>
                      <a:endParaRPr lang="ru-RU" dirty="0"/>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Минфина России от 22 октября 2015 г. № 164н</a:t>
                      </a:r>
                      <a:endParaRPr lang="ru-RU" sz="1400" u="sng"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5240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c hMerge="1">
                  <a:txBody>
                    <a:bodyPr/>
                    <a:lstStyle/>
                    <a:p>
                      <a:endParaRPr lang="ru-RU"/>
                    </a:p>
                  </a:txBody>
                  <a:tcPr/>
                </a:tc>
              </a:tr>
              <a:tr h="20556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c hMerge="1">
                  <a:txBody>
                    <a:bodyPr/>
                    <a:lstStyle/>
                    <a:p>
                      <a:endParaRPr lang="ru-RU"/>
                    </a:p>
                  </a:txBody>
                  <a:tcPr/>
                </a:tc>
              </a:tr>
              <a:tr h="19411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Ответственный разработчик</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374634">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Федеральное Казначейство</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1400" u="sng" kern="1200" dirty="0" smtClean="0">
                          <a:solidFill>
                            <a:schemeClr val="tx1"/>
                          </a:solidFill>
                          <a:effectLst/>
                          <a:latin typeface="Times New Roman" panose="02020603050405020304" pitchFamily="18" charset="0"/>
                          <a:ea typeface="+mn-ea"/>
                          <a:cs typeface="Times New Roman" panose="02020603050405020304" pitchFamily="18" charset="0"/>
                        </a:rPr>
                        <a:t>Приказ Казначейства России от 28 ноября 2014 № 18н</a:t>
                      </a:r>
                      <a:endParaRPr kumimoji="0" lang="ru-RU" altLang="ru-RU" sz="1400" b="0"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401767756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564869049"/>
              </p:ext>
            </p:extLst>
          </p:nvPr>
        </p:nvGraphicFramePr>
        <p:xfrm>
          <a:off x="0" y="24713"/>
          <a:ext cx="12192000" cy="7036739"/>
        </p:xfrm>
        <a:graphic>
          <a:graphicData uri="http://schemas.openxmlformats.org/drawingml/2006/table">
            <a:tbl>
              <a:tblPr/>
              <a:tblGrid>
                <a:gridCol w="624417"/>
                <a:gridCol w="3305032"/>
                <a:gridCol w="8262551"/>
              </a:tblGrid>
              <a:tr h="527017">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Нормативные правовые акты, принятые в целях импортозамещения</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37142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7647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установлении запрета на допуск товаров, происходящих из иностранных государств, работ (услуг), выполняемых (оказываемых) иностранными лицами, для целей осуществления закупок товаров, работ (услуг) для нужд обороны страны и безопасности государства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14)</a:t>
                      </a:r>
                      <a:endParaRPr lang="ru-RU" sz="1400" dirty="0"/>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0690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307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Запрет на допуск ТРУ</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 Российской Федерации от 14 января 2017 г. № 9</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142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3338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ограничениях и условиях допуска отдельных видов радиоэлектронной продукции, происходящих из иностранных государств, для целей осуществления закупок для обеспечения государственных и муниципальных нужд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14)</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2624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6476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Ограничения допуска ТРУ</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26 сентября 2016 г. № 968</a:t>
                      </a:r>
                      <a:endParaRPr lang="ru-RU" sz="1400" dirty="0">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142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53117">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Об ограничениях допуска отдельных видов пищевых продуктов, происходящих из иностранных государств, для целей осуществления закупок для обеспечения государственных и муниципальных нужд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14)</a:t>
                      </a:r>
                      <a:endPar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9934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7605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Ограничения допуска ТРУ</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22 августа 2016 г. № 832</a:t>
                      </a:r>
                      <a:endParaRPr lang="ru-RU" sz="14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4597">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649988">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ограничениях и условиях допуска происходящих из иностранных государств лекарственных препаратов, включенных в перечень жизненно необходимых и важнейших лекарственных препаратов, для целей осуществления закупок для обеспечения государственных и муниципальных нужд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14)</a:t>
                      </a:r>
                      <a:endParaRPr lang="ru-RU" sz="1400" dirty="0" smtClean="0"/>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94597">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33454">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Ограничения допуска ТРУ</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30 ноября 2015 г. № 1289</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3468420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535240902"/>
              </p:ext>
            </p:extLst>
          </p:nvPr>
        </p:nvGraphicFramePr>
        <p:xfrm>
          <a:off x="0" y="24714"/>
          <a:ext cx="12192000" cy="6812691"/>
        </p:xfrm>
        <a:graphic>
          <a:graphicData uri="http://schemas.openxmlformats.org/drawingml/2006/table">
            <a:tbl>
              <a:tblPr/>
              <a:tblGrid>
                <a:gridCol w="624417"/>
                <a:gridCol w="3305032"/>
                <a:gridCol w="8262551"/>
              </a:tblGrid>
              <a:tr h="329513">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Нормативные правовые акты, принятые в целях импортозамещения</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24713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5061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Об установлении запрета на допуск товаров легкой промышленности, происходящих из иностранных государств, и (или) услуг по прокату таких товаров в целях осуществления закупок для обеспечения федеральных нужд, нужд субъектов Российской Федерации и муниципальных нужд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3 статьи 14)</a:t>
                      </a:r>
                      <a:endParaRPr lang="ru-RU" sz="1200" dirty="0"/>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19935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73422">
                <a:tc vMerge="1">
                  <a:txBody>
                    <a:bodyPr/>
                    <a:lstStyle/>
                    <a:p>
                      <a:endParaRPr lang="ru-RU"/>
                    </a:p>
                  </a:txBody>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Запрет на допуск ТРУ</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11 августа 2014 г. № 791</a:t>
                      </a:r>
                      <a:endParaRPr lang="ru-RU" sz="12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379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0367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установлении запрета на допуск программного обеспечения, происходящего из иностранных государств, для целей осуществления закупок для обеспечения государственных и муниципальных нужд </a:t>
                      </a:r>
                      <a:r>
                        <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14)</a:t>
                      </a:r>
                      <a:endParaRPr kumimoji="0" lang="ru-RU" altLang="ru-RU" sz="12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1512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5573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Запрет на допуск ТРУ</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16 ноября 2015 г. № 1236</a:t>
                      </a:r>
                      <a:endParaRPr lang="ru-RU" sz="1200" dirty="0">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4476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37665">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 </a:t>
                      </a:r>
                      <a:r>
                        <a:rPr lang="ru-RU" sz="12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установлении ограничения допуска отдельных видов медицинских изделий, происходящих из иностранных государств, для целей осуществления закупок для обеспечения государственных и муниципальных нужд </a:t>
                      </a:r>
                      <a:r>
                        <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14)</a:t>
                      </a:r>
                      <a:endParaRPr lang="ru-RU" sz="12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8914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66643">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Ограничения допуска ТРУ</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5 февраля 2015 г. № 102 </a:t>
                      </a:r>
                      <a:endParaRPr lang="ru-RU" sz="12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6736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47163">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Об установлении запрета на допуск отдельных видов товаров мебельной и деревообрабатывающей промышленности, происходящих из иностранных государств, для целей осуществления закупок для обеспечения государственных и муниципальных нужд </a:t>
                      </a:r>
                      <a:r>
                        <a:rPr kumimoji="0" lang="ru-RU" altLang="ru-RU" sz="12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3 статьи 14)</a:t>
                      </a:r>
                      <a:endPar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3066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22583">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Запрет на допуск ТРУ</a:t>
                      </a:r>
                      <a:endParaRPr lang="ru-RU" sz="1200" dirty="0"/>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5 сентября 2017 г. № 1072 </a:t>
                      </a:r>
                      <a:endParaRPr lang="ru-RU" sz="1200"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6268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23208">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r>
                        <a:rPr kumimoji="0" lang="en-US"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Об ограничениях и условиях допуска </a:t>
                      </a:r>
                      <a:r>
                        <a:rPr lang="ru-RU" sz="1200" b="0" i="0" u="none" strike="noStrike" kern="1200" baseline="0" dirty="0" err="1" smtClean="0">
                          <a:solidFill>
                            <a:schemeClr val="tx1"/>
                          </a:solidFill>
                          <a:latin typeface="Times New Roman" panose="02020603050405020304" pitchFamily="18" charset="0"/>
                          <a:ea typeface="+mn-ea"/>
                          <a:cs typeface="Times New Roman" panose="02020603050405020304" pitchFamily="18" charset="0"/>
                        </a:rPr>
                        <a:t>стентов</a:t>
                      </a: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 для коронарных артерий металлических непокрытых, </a:t>
                      </a:r>
                      <a:r>
                        <a:rPr lang="ru-RU" sz="1200" b="0" i="0" u="none" strike="noStrike" kern="1200" baseline="0" dirty="0" err="1" smtClean="0">
                          <a:solidFill>
                            <a:schemeClr val="tx1"/>
                          </a:solidFill>
                          <a:latin typeface="Times New Roman" panose="02020603050405020304" pitchFamily="18" charset="0"/>
                          <a:ea typeface="+mn-ea"/>
                          <a:cs typeface="Times New Roman" panose="02020603050405020304" pitchFamily="18" charset="0"/>
                        </a:rPr>
                        <a:t>стентов</a:t>
                      </a: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 для коронарных артерий, выделяющих лекарственное средство (в том числе с </a:t>
                      </a:r>
                      <a:r>
                        <a:rPr lang="ru-RU" sz="1200" b="0" i="0" u="none" strike="noStrike" kern="1200" baseline="0" dirty="0" err="1" smtClean="0">
                          <a:solidFill>
                            <a:schemeClr val="tx1"/>
                          </a:solidFill>
                          <a:latin typeface="Times New Roman" panose="02020603050405020304" pitchFamily="18" charset="0"/>
                          <a:ea typeface="+mn-ea"/>
                          <a:cs typeface="Times New Roman" panose="02020603050405020304" pitchFamily="18" charset="0"/>
                        </a:rPr>
                        <a:t>нерассасывающимся</a:t>
                      </a: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 полимерным покрытием и с рассасывающимся полимерным покрытием), катетеров баллонных стандартных для коронарной </a:t>
                      </a:r>
                      <a:r>
                        <a:rPr lang="ru-RU" sz="1200" b="0" i="0" u="none" strike="noStrike" kern="1200" baseline="0" dirty="0" err="1" smtClean="0">
                          <a:solidFill>
                            <a:schemeClr val="tx1"/>
                          </a:solidFill>
                          <a:latin typeface="Times New Roman" panose="02020603050405020304" pitchFamily="18" charset="0"/>
                          <a:ea typeface="+mn-ea"/>
                          <a:cs typeface="Times New Roman" panose="02020603050405020304" pitchFamily="18" charset="0"/>
                        </a:rPr>
                        <a:t>ангиопластики</a:t>
                      </a: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 катетеров аспирационных для </a:t>
                      </a:r>
                      <a:r>
                        <a:rPr lang="ru-RU" sz="1200" b="0" i="0" u="none" strike="noStrike" kern="1200" baseline="0" dirty="0" err="1" smtClean="0">
                          <a:solidFill>
                            <a:schemeClr val="tx1"/>
                          </a:solidFill>
                          <a:latin typeface="Times New Roman" panose="02020603050405020304" pitchFamily="18" charset="0"/>
                          <a:ea typeface="+mn-ea"/>
                          <a:cs typeface="Times New Roman" panose="02020603050405020304" pitchFamily="18" charset="0"/>
                        </a:rPr>
                        <a:t>эмболэктомии</a:t>
                      </a: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 (</a:t>
                      </a:r>
                      <a:r>
                        <a:rPr lang="ru-RU" sz="1200" b="0" i="0" u="none" strike="noStrike" kern="1200" baseline="0" dirty="0" err="1" smtClean="0">
                          <a:solidFill>
                            <a:schemeClr val="tx1"/>
                          </a:solidFill>
                          <a:latin typeface="Times New Roman" panose="02020603050405020304" pitchFamily="18" charset="0"/>
                          <a:ea typeface="+mn-ea"/>
                          <a:cs typeface="Times New Roman" panose="02020603050405020304" pitchFamily="18" charset="0"/>
                        </a:rPr>
                        <a:t>тромбэктомии</a:t>
                      </a:r>
                      <a:r>
                        <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rPr>
                        <a:t>), происходящих из иностранных государств, для целей осуществления закупок для обеспечения государственных и муниципальных нужд </a:t>
                      </a:r>
                      <a:r>
                        <a:rPr kumimoji="0" lang="ru-RU" altLang="ru-RU" sz="12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(часть 3 статьи 14)</a:t>
                      </a:r>
                      <a:endParaRPr lang="ru-RU" sz="1200" b="0" i="0" u="none" strike="noStrike" kern="1200" baseline="0" dirty="0" smtClean="0">
                        <a:solidFill>
                          <a:schemeClr val="tx1"/>
                        </a:solidFill>
                        <a:latin typeface="Times New Roman" panose="02020603050405020304" pitchFamily="18" charset="0"/>
                        <a:ea typeface="+mn-ea"/>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61252">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66919">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Ограничения допуска ТРУ</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4 декабря 2017 г. № 1469 </a:t>
                      </a:r>
                      <a:endParaRPr lang="ru-RU" sz="1200"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60272286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482721406"/>
              </p:ext>
            </p:extLst>
          </p:nvPr>
        </p:nvGraphicFramePr>
        <p:xfrm>
          <a:off x="0" y="0"/>
          <a:ext cx="12192000" cy="6889583"/>
        </p:xfrm>
        <a:graphic>
          <a:graphicData uri="http://schemas.openxmlformats.org/drawingml/2006/table">
            <a:tbl>
              <a:tblPr/>
              <a:tblGrid>
                <a:gridCol w="624417"/>
                <a:gridCol w="3305032"/>
                <a:gridCol w="8262551"/>
              </a:tblGrid>
              <a:tr h="355297">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Нормативные правовые акты, принятые в целях импортозамещения</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377805">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3195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установлении запрета на допуск отдельных видов товаров машиностроения, происходящих из иностранных государств, для целей осуществления закупок для обеспечения государственных и муниципальных нужд </a:t>
                      </a: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3 статьи 14)</a:t>
                      </a:r>
                      <a:endParaRPr lang="ru-RU" sz="14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04416">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077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Ограничения допуска ТРУ</a:t>
                      </a:r>
                      <a:endPar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Постановление Правительства Российской Федерации от 14 июля 2014 г. № 656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550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3522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условиях допуска товаров, происходящих из иностранных государств, для целей осуществления закупок товаров, работ, услуг для обеспечения государственных и муниципальных нужд </a:t>
                      </a:r>
                      <a:r>
                        <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(часть </a:t>
                      </a:r>
                      <a:r>
                        <a:rPr kumimoji="0" lang="ru-RU" altLang="ru-RU" sz="14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 статьи 14)</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a:tc>
              </a:tr>
              <a:tr h="23592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Вид ограничения</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6261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Условия допуска</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Минэкономразвития России от 25 марта 2014 г. № 155 </a:t>
                      </a:r>
                      <a:endParaRPr lang="ru-RU" sz="1400" dirty="0">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550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25324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правил применения классификатора программ для электронных вычислительных машин и баз данных</a:t>
                      </a:r>
                      <a:endPar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3592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3973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ПП РФ от 16 ноября 2015 г. N 1236</a:t>
                      </a:r>
                      <a:endParaRPr kumimoji="0" lang="ru-RU" altLang="ru-RU" sz="11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a:t>
                      </a:r>
                      <a:r>
                        <a:rPr lang="ru-RU" sz="1400" kern="1200" dirty="0" err="1" smtClean="0">
                          <a:solidFill>
                            <a:schemeClr val="tx1"/>
                          </a:solidFill>
                          <a:effectLst/>
                          <a:latin typeface="Times New Roman" panose="02020603050405020304" pitchFamily="18" charset="0"/>
                          <a:ea typeface="+mn-ea"/>
                          <a:cs typeface="Times New Roman" panose="02020603050405020304" pitchFamily="18" charset="0"/>
                        </a:rPr>
                        <a:t>Минкомсвязи</a:t>
                      </a: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 России от 31 декабря 2015 г. № 622</a:t>
                      </a:r>
                      <a:endParaRPr lang="ru-RU" sz="14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550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46447">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классификатора программ для электронных вычислительных машин и баз данных</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1964">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51964">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ПП РФ от 16 ноября 2015 г. N 1236</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a:t>
                      </a:r>
                      <a:r>
                        <a:rPr lang="ru-RU" sz="1400" kern="1200" dirty="0" err="1" smtClean="0">
                          <a:solidFill>
                            <a:schemeClr val="tx1"/>
                          </a:solidFill>
                          <a:effectLst/>
                          <a:latin typeface="Times New Roman" panose="02020603050405020304" pitchFamily="18" charset="0"/>
                          <a:ea typeface="+mn-ea"/>
                          <a:cs typeface="Times New Roman" panose="02020603050405020304" pitchFamily="18" charset="0"/>
                        </a:rPr>
                        <a:t>Минкомсвязи</a:t>
                      </a: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 России от 31 декабря 2015 № 621</a:t>
                      </a:r>
                      <a:endParaRPr lang="ru-RU" sz="14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559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483652">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определении официального сайта оператора единого реестра российских программ для ЭВМ и баз данных в информационно-телекоммуникационной сети «Интернет»</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sz="14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1964">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56992">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ПП РФ от 16 ноября 2015 г. N 1236</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a:t>
                      </a:r>
                      <a:r>
                        <a:rPr lang="ru-RU" sz="1400" kern="1200" dirty="0" err="1" smtClean="0">
                          <a:solidFill>
                            <a:schemeClr val="tx1"/>
                          </a:solidFill>
                          <a:effectLst/>
                          <a:latin typeface="Times New Roman" panose="02020603050405020304" pitchFamily="18" charset="0"/>
                          <a:ea typeface="+mn-ea"/>
                          <a:cs typeface="Times New Roman" panose="02020603050405020304" pitchFamily="18" charset="0"/>
                        </a:rPr>
                        <a:t>Минкомсвязи</a:t>
                      </a: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 России от 30 декабря 2015 г. № 614</a:t>
                      </a:r>
                      <a:endParaRPr lang="ru-RU" sz="14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37292351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209188740"/>
              </p:ext>
            </p:extLst>
          </p:nvPr>
        </p:nvGraphicFramePr>
        <p:xfrm>
          <a:off x="0" y="0"/>
          <a:ext cx="12192000" cy="6858001"/>
        </p:xfrm>
        <a:graphic>
          <a:graphicData uri="http://schemas.openxmlformats.org/drawingml/2006/table">
            <a:tbl>
              <a:tblPr/>
              <a:tblGrid>
                <a:gridCol w="624417"/>
                <a:gridCol w="3305032"/>
                <a:gridCol w="8262551"/>
              </a:tblGrid>
              <a:tr h="473222">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Нормативные правовые акты, принятые в целях импортозамещения</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380754">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73723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Правил выдачи заключения об отсутствии на территории Российской Федерации производства товаров, указанных в приложении к постановлению Правительства Российской Федерации от 11 августа 2014 г. № 791 "Об установлении запрета на допуск товаров легкой промышленности, происходящих из иностранных государств, в целях осуществления закупок для обеспечения федеральных нужд </a:t>
                      </a:r>
                      <a:endParaRPr lang="ru-RU" sz="14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0679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296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ПП РФ от 11.08.2014 №791</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a:t>
                      </a:r>
                      <a:r>
                        <a:rPr lang="ru-RU" sz="1400" kern="1200" dirty="0" err="1" smtClean="0">
                          <a:solidFill>
                            <a:schemeClr val="tx1"/>
                          </a:solidFill>
                          <a:effectLst/>
                          <a:latin typeface="Times New Roman" panose="02020603050405020304" pitchFamily="18" charset="0"/>
                          <a:ea typeface="+mn-ea"/>
                          <a:cs typeface="Times New Roman" panose="02020603050405020304" pitchFamily="18" charset="0"/>
                        </a:rPr>
                        <a:t>Минпромторга</a:t>
                      </a: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 России от 10 сентября 2014 г. № 1776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43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522204">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1</a:t>
                      </a: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Положении о порядке выдачи сертификатов о происхождении товаров формы СТ-1 для целей осуществления закупок для обеспечения государственных и муниципальных нужд (для отдельных видов радиоэлектронной продукции</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6466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ПП РФ от 26.09.2016 года N 968</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ТПП России от 22 декабря 2016 г. № 155</a:t>
                      </a:r>
                      <a:endParaRPr lang="ru-RU" sz="1400" dirty="0">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43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86010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Порядке заполнения актов экспертизы по определению страны происхождения товаров и соответствию товаров требованиям постановления Правительства Российской Федерации от 30 ноября 2015 года № 1289 «Об ограничениях и условиях допуска происходящих из иностранных государств лекарственных препаратов, включенных в перечень жизненно необходимых и важнейших лекарственных препаратов, для целей осуществления закупок для обеспечения государственных и муниципальных нужд</a:t>
                      </a:r>
                      <a:endPar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ПП РФ от 30.11.2015 года N 1289</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ТПП России от 21 декабря 2015 г. № 94</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43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645076">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Положении о порядке выдачи сертификатов о происхождении товаров формы СТ-1 для целей осуществления закупок для обеспечения государственных и муниципальных нужд (для лекарственных препаратов, включенных в перечень жизненно необходимых и важнейших лекарственных препаратов)</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393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5393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ПП РФ от 30.11.2015 года N 1289</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ТПП России от 21 декабря 2015 г. № 93</a:t>
                      </a:r>
                      <a:endParaRPr lang="ru-RU" sz="1400" dirty="0">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65216067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881748087"/>
              </p:ext>
            </p:extLst>
          </p:nvPr>
        </p:nvGraphicFramePr>
        <p:xfrm>
          <a:off x="0" y="0"/>
          <a:ext cx="12192000" cy="6836863"/>
        </p:xfrm>
        <a:graphic>
          <a:graphicData uri="http://schemas.openxmlformats.org/drawingml/2006/table">
            <a:tbl>
              <a:tblPr/>
              <a:tblGrid>
                <a:gridCol w="624417"/>
                <a:gridCol w="3305032"/>
                <a:gridCol w="8262551"/>
              </a:tblGrid>
              <a:tr h="576649">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Нормативные правовые акты, принятые в целях импортозамещения</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51898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1138128">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Порядок заполнения актов экспертизы по определению страны происхождения товаров и соответствия товаров требованиям постановления Правительства РФ «Об установлении запрета на допуск отдельных видов товаров машиностроения, происходящих из иностранных государств, для целей осуществления закупок для обеспечения государственных и муниципальных нужд» от 14 июля 2014 года № 656 </a:t>
                      </a:r>
                      <a:endParaRPr lang="ru-RU" sz="14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0">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94735">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ПП РФ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от 14 июля 2014 г. № 656 </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ТПП России от 25 августа 2014 г. № 66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43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744083">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Положение о порядке выдачи сертификатов о происхождении товаров формы СТ-1 для целей осуществления закупок для обеспечения государственных и муниципальных нужд </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a:tc>
              </a:tr>
              <a:tr h="0">
                <a:tc vMerge="1">
                  <a:txBody>
                    <a:bodyPr/>
                    <a:lstStyle/>
                    <a:p>
                      <a:endParaRPr lang="ru-RU"/>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51858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ПП РФ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от 14 июля 2014 г. № 656 </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ТПП России от 25 августа 2014 г. № 64 (приложение 1)</a:t>
                      </a:r>
                      <a:endParaRPr lang="ru-RU" sz="1400" dirty="0">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43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86010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2</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Положение о порядке выдачи актов экспертизы для целей осуществления закупок для обеспечения государственных и муниципальных нужд </a:t>
                      </a:r>
                      <a:endPar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Принят в целях реализации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ПП РФ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от 14 июля 2014 г. № 656 </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defRPr/>
                      </a:pP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mn-lt"/>
                          <a:ea typeface="+mn-ea"/>
                          <a:cs typeface="+mn-cs"/>
                        </a:rPr>
                        <a:t>Приказ ТПП России от 25 августа 2014 г. № 64 (приложение 2)</a:t>
                      </a:r>
                      <a:endParaRPr lang="ru-RU" sz="1100" dirty="0" smtClean="0">
                        <a:latin typeface="Times New Roman" panose="02020603050405020304" pitchFamily="18" charset="0"/>
                        <a:cs typeface="Times New Roman" panose="02020603050405020304" pitchFamily="18" charset="0"/>
                      </a:endParaRPr>
                    </a:p>
                    <a:p>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143436834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870625354"/>
              </p:ext>
            </p:extLst>
          </p:nvPr>
        </p:nvGraphicFramePr>
        <p:xfrm>
          <a:off x="0" y="0"/>
          <a:ext cx="12192000" cy="6823086"/>
        </p:xfrm>
        <a:graphic>
          <a:graphicData uri="http://schemas.openxmlformats.org/drawingml/2006/table">
            <a:tbl>
              <a:tblPr/>
              <a:tblGrid>
                <a:gridCol w="624417"/>
                <a:gridCol w="3305032"/>
                <a:gridCol w="8262551"/>
              </a:tblGrid>
              <a:tr h="473222">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Нормативные правовые акты, принятые в рамках государственного оборонного заказа</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243470">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266370">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1</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государственном оборонном заказе</a:t>
                      </a:r>
                      <a:endParaRPr lang="ru-RU" sz="14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30679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82968">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Федеральный закон </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Федеральный закон от 29 декабря 2012 г. № 275-ФЗ</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1092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637142">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2</a:t>
                      </a: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О государственном регулировании цен на продукцию, поставляемую по государственному оборонному заказу</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193802">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ПП РФ от 02 декабря 2017 г. № 1465</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7843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9086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3</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 требованиях к участникам размещения государственного оборонного заказа о наличии у них соответствующих производственных мощностей, технологического оборудования, финансовых и трудовых ресурсов для исполнения государственного контракта</a:t>
                      </a:r>
                      <a:endPar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12252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ПП РФ от 25 декабря 2014 г. № 1482</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31813">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30881">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4.</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установлении понятия грубого нарушения условий государственного контракта по государственному оборонному заказу</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393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5393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ПП РФ от 02 июня 2014 г. № 504</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29699">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3931">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5.</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примерных условиях государственных контрактов (контрактов) по государственному оборонному заказу</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pPr algn="ct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393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5393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ПП РФ от 26 декабря 2013 г. № 1275</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403892435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866851193"/>
              </p:ext>
            </p:extLst>
          </p:nvPr>
        </p:nvGraphicFramePr>
        <p:xfrm>
          <a:off x="0" y="0"/>
          <a:ext cx="12192000" cy="6870357"/>
        </p:xfrm>
        <a:graphic>
          <a:graphicData uri="http://schemas.openxmlformats.org/drawingml/2006/table">
            <a:tbl>
              <a:tblPr/>
              <a:tblGrid>
                <a:gridCol w="624417"/>
                <a:gridCol w="3305032"/>
                <a:gridCol w="8262551"/>
              </a:tblGrid>
              <a:tr h="659027">
                <a:tc grid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1" i="0" u="none" strike="noStrike" cap="none" normalizeH="0" baseline="0" dirty="0" smtClean="0">
                          <a:ln>
                            <a:noFill/>
                          </a:ln>
                          <a:solidFill>
                            <a:srgbClr val="FFFFFF"/>
                          </a:solidFill>
                          <a:effectLst/>
                          <a:latin typeface="Constantia" panose="02030602050306030303" pitchFamily="18" charset="0"/>
                          <a:ea typeface="Lucida Sans Unicode" panose="020B0602030504020204" pitchFamily="34" charset="0"/>
                          <a:cs typeface="Lucida Sans Unicode" panose="020B0602030504020204" pitchFamily="34" charset="0"/>
                        </a:rPr>
                        <a:t>Нормативные правовые акты, принятые в рамках государственного оборонного заказа</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ru-RU"/>
                    </a:p>
                  </a:txBody>
                  <a:tcPr/>
                </a:tc>
                <a:tc hMerge="1">
                  <a:txBody>
                    <a:bodyPr/>
                    <a:lstStyle/>
                    <a:p>
                      <a:endParaRPr lang="ru-RU"/>
                    </a:p>
                  </a:txBody>
                  <a:tcPr/>
                </a:tc>
              </a:tr>
              <a:tr h="321276">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263611">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6</a:t>
                      </a:r>
                      <a:r>
                        <a:rPr kumimoji="0" lang="ru-RU" altLang="ru-RU" sz="17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 Правилах разработки государственного оборонного заказа и его основных показателей </a:t>
                      </a:r>
                      <a:endParaRPr lang="ru-RU" sz="1400" dirty="0">
                        <a:latin typeface="Times New Roman" panose="02020603050405020304" pitchFamily="18"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26361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 </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16475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ПП РФ от 26 декабря 2013 г. № 1255</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26192">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2012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7</a:t>
                      </a:r>
                      <a:r>
                        <a:rPr kumimoji="0" lang="ru-RU" altLang="ru-RU" sz="1400" b="0" i="0" u="none" strike="noStrike" cap="none" normalizeH="0" baseline="0" dirty="0" smtClean="0">
                          <a:ln>
                            <a:noFill/>
                          </a:ln>
                          <a:solidFill>
                            <a:srgbClr val="000000"/>
                          </a:solidFill>
                          <a:effectLst/>
                          <a:latin typeface="Times New Roman" panose="02020603050405020304" pitchFamily="18" charset="0"/>
                          <a:ea typeface="Lucida Sans Unicode" panose="020B0602030504020204" pitchFamily="34" charset="0"/>
                          <a:cs typeface="Times New Roman" panose="02020603050405020304" pitchFamily="18"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rPr>
                        <a:t>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Правил установления квот обязательных поставок (государственное бронирование) важнейших видов материально-технических ресурсов и формирования их перечня и объема для выполнения государственного оборонного заказа </a:t>
                      </a:r>
                      <a:endParaRPr kumimoji="0" lang="ru-RU" altLang="ru-RU" sz="1400" b="1" i="0" u="none" strike="noStrike" cap="none" normalizeH="0" baseline="0" dirty="0" smtClean="0">
                        <a:ln>
                          <a:noFill/>
                        </a:ln>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a:tc>
              </a:tr>
              <a:tr h="354227">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188620">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Постановление Правительства</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ПП РФ от 29 июля 2013 г. № 639</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26488">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tc>
              </a:tr>
              <a:tr h="429139">
                <a:tc rowSpan="3">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8</a:t>
                      </a:r>
                      <a:r>
                        <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перечня продукции по государственному оборонному заказу, на которую распространяется государственное регулирование цен (за исключением ядерного оружейного комплекса)</a:t>
                      </a:r>
                      <a:endParaRPr lang="ru-RU" sz="1400" b="0" i="0" u="none" strike="noStrike" kern="1200" baseline="0" dirty="0" smtClean="0">
                        <a:solidFill>
                          <a:schemeClr val="tx1"/>
                        </a:solidFill>
                        <a:latin typeface="Times New Roman" panose="02020603050405020304" pitchFamily="18" charset="0"/>
                        <a:ea typeface="Lucida Sans Unicode" panose="020B060203050402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a:p>
                  </a:txBody>
                  <a:tcPr/>
                </a:tc>
              </a:tr>
              <a:tr h="122521">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247279">
                <a:tc vMerge="1">
                  <a:txBody>
                    <a:bodyPr/>
                    <a:lstStyle/>
                    <a:p>
                      <a:endParaRPr lang="ru-RU"/>
                    </a:p>
                  </a:txBody>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defRPr/>
                      </a:pP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Распоряжение Правительства</a:t>
                      </a:r>
                      <a:endParaRPr kumimoji="0" lang="ru-RU" altLang="ru-RU"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algn="ct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РП РФ от 14 июня 2013 г. № 976-р</a:t>
                      </a:r>
                      <a:endParaRPr lang="ru-RU" sz="1400" dirty="0">
                        <a:solidFill>
                          <a:schemeClr val="tx1"/>
                        </a:solidFill>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331141">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 п/п</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gridSpan="2">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Наименование (содержание) проекта акта (документа)</a:t>
                      </a:r>
                      <a:endParaRPr kumimoji="0" lang="ru-RU" altLang="ru-RU" sz="18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hMerge="1">
                  <a:txBody>
                    <a:bodyPr/>
                    <a:lstStyle/>
                    <a:p>
                      <a:endParaRPr lang="ru-RU"/>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1145339">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9.</a:t>
                      </a: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Об утверждении Порядка проведения плановых и внеплановых проверок соблюдения требований, установленных законодательными и иными нормативными правовыми актами Российской Федерации в сфере государственного оборонного заказа. </a:t>
                      </a:r>
                      <a:r>
                        <a:rPr lang="ru-RU" sz="1400" kern="1200" dirty="0" smtClean="0">
                          <a:solidFill>
                            <a:schemeClr val="tx1"/>
                          </a:solidFill>
                          <a:effectLst/>
                          <a:latin typeface="Times New Roman" panose="02020603050405020304" pitchFamily="18" charset="0"/>
                          <a:ea typeface="Lucida Sans Unicode" panose="020B0602030504020204" pitchFamily="34" charset="0"/>
                          <a:cs typeface="Times New Roman" panose="02020603050405020304" pitchFamily="18" charset="0"/>
                        </a:rPr>
                        <a:t>Об утверждении формы представления антимонопольному органу головным исполнителем поставок продукции по государственному оборонному заказу сведений о фактах повышения поставщиками (исполнителями, подрядчиками) цен на сырье, материалы и комплектующие изделия, работы, услуги, необходимые для выполнения государственного оборонного заказа</a:t>
                      </a:r>
                      <a:endParaRPr kumimoji="0" lang="ru-RU" altLang="ru-RU" sz="1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hMerge="1">
                  <a:txBody>
                    <a:bodyPr/>
                    <a:lstStyle/>
                    <a:p>
                      <a:endParaRPr lang="ru-RU" dirty="0"/>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r h="253931">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Вид документа</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ru-RU" altLang="ru-RU" sz="12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Реквизиты документа</a:t>
                      </a:r>
                      <a:endParaRPr kumimoji="0" lang="ru-RU" altLang="ru-RU" sz="12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CDE"/>
                    </a:solidFill>
                  </a:tcPr>
                </a:tc>
              </a:tr>
              <a:tr h="495712">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altLang="ru-RU" sz="16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lvl1pPr eaLnBrk="0" hangingPunct="0">
                        <a:spcBef>
                          <a:spcPts val="600"/>
                        </a:spcBef>
                        <a:defRPr sz="22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1pPr>
                      <a:lvl2pPr eaLnBrk="0" hangingPunct="0">
                        <a:spcBef>
                          <a:spcPts val="300"/>
                        </a:spcBef>
                        <a:defRPr sz="2000">
                          <a:solidFill>
                            <a:srgbClr val="FEFAC9"/>
                          </a:solidFill>
                          <a:latin typeface="Constantia" panose="02030602050306030303" pitchFamily="18" charset="0"/>
                          <a:ea typeface="Lucida Sans Unicode" panose="020B0602030504020204" pitchFamily="34" charset="0"/>
                          <a:cs typeface="Lucida Sans Unicode" panose="020B0602030504020204" pitchFamily="34" charset="0"/>
                        </a:defRPr>
                      </a:lvl2pPr>
                      <a:lvl3pPr eaLnBrk="0" hangingPunct="0">
                        <a:spcBef>
                          <a:spcPts val="300"/>
                        </a:spcBef>
                        <a:defRPr sz="19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3pPr>
                      <a:lvl4pPr eaLnBrk="0" hangingPunct="0">
                        <a:spcBef>
                          <a:spcPts val="300"/>
                        </a:spcBef>
                        <a:defRPr sz="17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4pPr>
                      <a:lvl5pPr eaLnBrk="0" hangingPunct="0">
                        <a:spcBef>
                          <a:spcPts val="338"/>
                        </a:spcBef>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ts val="338"/>
                        </a:spcBef>
                        <a:spcAft>
                          <a:spcPct val="0"/>
                        </a:spcAft>
                        <a:buClr>
                          <a:srgbClr val="000000"/>
                        </a:buClr>
                        <a:buSzPct val="100000"/>
                        <a:buFont typeface="Times New Roman" panose="02020603050405020304" pitchFamily="18" charset="0"/>
                        <a:defRPr sz="1400">
                          <a:solidFill>
                            <a:srgbClr val="FFFFFF"/>
                          </a:solidFill>
                          <a:latin typeface="Constantia" panose="02030602050306030303" pitchFamily="18" charset="0"/>
                          <a:ea typeface="Lucida Sans Unicode" panose="020B0602030504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Ведомственный нормативный</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onstantia" panose="02030602050306030303" pitchFamily="18" charset="0"/>
                          <a:ea typeface="Lucida Sans Unicode" panose="020B0602030504020204" pitchFamily="34" charset="0"/>
                          <a:cs typeface="Lucida Sans Unicode" panose="020B0602030504020204" pitchFamily="34" charset="0"/>
                        </a:rPr>
                        <a:t>правовой акт</a:t>
                      </a:r>
                      <a:endPar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400" kern="1200" dirty="0" smtClean="0">
                          <a:solidFill>
                            <a:schemeClr val="tx1"/>
                          </a:solidFill>
                          <a:effectLst/>
                          <a:latin typeface="Times New Roman" panose="02020603050405020304" pitchFamily="18" charset="0"/>
                          <a:ea typeface="+mn-ea"/>
                          <a:cs typeface="Times New Roman" panose="02020603050405020304" pitchFamily="18" charset="0"/>
                        </a:rPr>
                        <a:t>Приказ ФАС России от 15 марта 2016 г. № 240/16</a:t>
                      </a:r>
                      <a:endParaRPr lang="ru-RU" sz="1400" dirty="0" smtClean="0">
                        <a:solidFill>
                          <a:schemeClr val="tx1"/>
                        </a:solidFill>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6EF"/>
                    </a:solidFill>
                  </a:tcPr>
                </a:tc>
              </a:tr>
            </a:tbl>
          </a:graphicData>
        </a:graphic>
      </p:graphicFrame>
    </p:spTree>
    <p:extLst>
      <p:ext uri="{BB962C8B-B14F-4D97-AF65-F5344CB8AC3E}">
        <p14:creationId xmlns:p14="http://schemas.microsoft.com/office/powerpoint/2010/main" val="3552252529"/>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2904</TotalTime>
  <Words>12928</Words>
  <Application>Microsoft Office PowerPoint</Application>
  <PresentationFormat>Широкоэкранный</PresentationFormat>
  <Paragraphs>1996</Paragraphs>
  <Slides>51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51</vt:i4>
      </vt:variant>
    </vt:vector>
  </HeadingPairs>
  <TitlesOfParts>
    <vt:vector size="58" baseType="lpstr">
      <vt:lpstr>Arial</vt:lpstr>
      <vt:lpstr>Calibri</vt:lpstr>
      <vt:lpstr>Calibri Light</vt:lpstr>
      <vt:lpstr>Constantia</vt:lpstr>
      <vt:lpstr>Lucida Sans Unicode</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ВГУЭС</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Суховерхова Оксана</dc:creator>
  <cp:lastModifiedBy>Суховерхова Оксана</cp:lastModifiedBy>
  <cp:revision>112</cp:revision>
  <dcterms:created xsi:type="dcterms:W3CDTF">2016-02-05T01:19:27Z</dcterms:created>
  <dcterms:modified xsi:type="dcterms:W3CDTF">2018-08-29T06:19:15Z</dcterms:modified>
</cp:coreProperties>
</file>