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12"/>
  </p:notesMasterIdLst>
  <p:handoutMasterIdLst>
    <p:handoutMasterId r:id="rId13"/>
  </p:handoutMasterIdLst>
  <p:sldIdLst>
    <p:sldId id="256" r:id="rId2"/>
    <p:sldId id="312" r:id="rId3"/>
    <p:sldId id="320" r:id="rId4"/>
    <p:sldId id="321" r:id="rId5"/>
    <p:sldId id="316" r:id="rId6"/>
    <p:sldId id="318" r:id="rId7"/>
    <p:sldId id="317" r:id="rId8"/>
    <p:sldId id="322" r:id="rId9"/>
    <p:sldId id="311" r:id="rId10"/>
    <p:sldId id="310" r:id="rId11"/>
  </p:sldIdLst>
  <p:sldSz cx="12192000" cy="6858000"/>
  <p:notesSz cx="6797675" cy="9928225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7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Ковбас Роман" initials="КР" lastIdx="8" clrIdx="0"/>
  <p:cmAuthor id="1" name="Сайчук Денис" initials="СД" lastIdx="1" clrIdx="1">
    <p:extLst>
      <p:ext uri="{19B8F6BF-5375-455C-9EA6-DF929625EA0E}">
        <p15:presenceInfo xmlns:p15="http://schemas.microsoft.com/office/powerpoint/2012/main" userId="Сайчук Денис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8" y="102"/>
      </p:cViewPr>
      <p:guideLst>
        <p:guide orient="horz" pos="120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C20489-04C0-4C36-BF40-4F140CCDA74C}" type="doc">
      <dgm:prSet loTypeId="urn:microsoft.com/office/officeart/2005/8/layout/vList6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A35DB23-8EFE-497A-B883-36D7D62DCB85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Подотчет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77E110-8CE8-4DD4-BE3E-7CCC451423CB}" type="parTrans" cxnId="{E2740AFA-9F72-4ACD-BD2C-2C2A99DE4B02}">
      <dgm:prSet/>
      <dgm:spPr/>
      <dgm:t>
        <a:bodyPr/>
        <a:lstStyle/>
        <a:p>
          <a:endParaRPr lang="ru-RU"/>
        </a:p>
      </dgm:t>
    </dgm:pt>
    <dgm:pt modelId="{3A143B49-5340-48C7-B722-89D04A989CE2}" type="sibTrans" cxnId="{E2740AFA-9F72-4ACD-BD2C-2C2A99DE4B02}">
      <dgm:prSet/>
      <dgm:spPr/>
      <dgm:t>
        <a:bodyPr/>
        <a:lstStyle/>
        <a:p>
          <a:endParaRPr lang="ru-RU"/>
        </a:p>
      </dgm:t>
    </dgm:pt>
    <dgm:pt modelId="{B14C845D-B70C-4266-A88C-72200A85E68E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Инициатору поездки необходимо в течении 2-х рабочих дней организовать предоставление в финансовый отдел: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F02AC7-6DC4-43A2-8DA0-AA2543E6AEB3}" type="parTrans" cxnId="{32A40A56-38B3-47A1-A92C-A36AB96AC8E4}">
      <dgm:prSet/>
      <dgm:spPr/>
      <dgm:t>
        <a:bodyPr/>
        <a:lstStyle/>
        <a:p>
          <a:endParaRPr lang="ru-RU"/>
        </a:p>
      </dgm:t>
    </dgm:pt>
    <dgm:pt modelId="{4F4FDD5B-6493-4FEE-85DA-AD0EA9B9E9E9}" type="sibTrans" cxnId="{32A40A56-38B3-47A1-A92C-A36AB96AC8E4}">
      <dgm:prSet/>
      <dgm:spPr/>
      <dgm:t>
        <a:bodyPr/>
        <a:lstStyle/>
        <a:p>
          <a:endParaRPr lang="ru-RU"/>
        </a:p>
      </dgm:t>
    </dgm:pt>
    <dgm:pt modelId="{5DE456E5-3EAC-4FB4-B0B8-B1D3131CE09F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Договор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75472F-7B9F-4E7F-8677-0D28D4AA087A}" type="parTrans" cxnId="{E52DFB61-8BA5-4E6B-9EA2-30D99625F21B}">
      <dgm:prSet/>
      <dgm:spPr/>
      <dgm:t>
        <a:bodyPr/>
        <a:lstStyle/>
        <a:p>
          <a:endParaRPr lang="ru-RU"/>
        </a:p>
      </dgm:t>
    </dgm:pt>
    <dgm:pt modelId="{6B198CAB-0E6C-44CA-A8F4-B6DF6B5D0DAB}" type="sibTrans" cxnId="{E52DFB61-8BA5-4E6B-9EA2-30D99625F21B}">
      <dgm:prSet/>
      <dgm:spPr/>
      <dgm:t>
        <a:bodyPr/>
        <a:lstStyle/>
        <a:p>
          <a:endParaRPr lang="ru-RU"/>
        </a:p>
      </dgm:t>
    </dgm:pt>
    <dgm:pt modelId="{05B550EC-3E2F-47C3-9923-ABF82FEF4D45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Инициатору поездки необходимо в течении 2-х рабочих дней предоставить в ОЭП: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2175F1-9099-4153-89C0-81280DB620B6}" type="parTrans" cxnId="{25B1F56B-21B8-4C5F-99A2-660CB44050EE}">
      <dgm:prSet/>
      <dgm:spPr/>
      <dgm:t>
        <a:bodyPr/>
        <a:lstStyle/>
        <a:p>
          <a:endParaRPr lang="ru-RU"/>
        </a:p>
      </dgm:t>
    </dgm:pt>
    <dgm:pt modelId="{7936B779-3D1B-49B5-986B-7228412EBA3C}" type="sibTrans" cxnId="{25B1F56B-21B8-4C5F-99A2-660CB44050EE}">
      <dgm:prSet/>
      <dgm:spPr/>
      <dgm:t>
        <a:bodyPr/>
        <a:lstStyle/>
        <a:p>
          <a:endParaRPr lang="ru-RU"/>
        </a:p>
      </dgm:t>
    </dgm:pt>
    <dgm:pt modelId="{62E39CC9-AB35-442C-8877-C8A865DA6C64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Единый авансовый отчет и задание-отчет от сопровождающего (отражены затраты сопровождающего и студентов если нет авиабилетов и Ж/Д билетов с указанием ФИО)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47683D-C6A5-4EDC-A0C8-FACA6929F968}" type="parTrans" cxnId="{7BFB4987-8786-4151-B252-316B1BAF2610}">
      <dgm:prSet/>
      <dgm:spPr/>
      <dgm:t>
        <a:bodyPr/>
        <a:lstStyle/>
        <a:p>
          <a:endParaRPr lang="ru-RU"/>
        </a:p>
      </dgm:t>
    </dgm:pt>
    <dgm:pt modelId="{A5B2C652-06AC-4F33-8A22-EB7C5C90B7A3}" type="sibTrans" cxnId="{7BFB4987-8786-4151-B252-316B1BAF2610}">
      <dgm:prSet/>
      <dgm:spPr/>
      <dgm:t>
        <a:bodyPr/>
        <a:lstStyle/>
        <a:p>
          <a:endParaRPr lang="ru-RU"/>
        </a:p>
      </dgm:t>
    </dgm:pt>
    <dgm:pt modelId="{F351166E-B023-4564-A02E-A544709BCE69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Акт выполненных работ (подписанный со стороны исполнителя и с указанием инициатором «Услуга оказана в полном объеме»);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F3C46A-3563-44AE-946F-402AE45942CA}" type="parTrans" cxnId="{D7689C47-E0B2-48D7-8E9B-E3694409E800}">
      <dgm:prSet/>
      <dgm:spPr/>
      <dgm:t>
        <a:bodyPr/>
        <a:lstStyle/>
        <a:p>
          <a:endParaRPr lang="ru-RU"/>
        </a:p>
      </dgm:t>
    </dgm:pt>
    <dgm:pt modelId="{BE930F11-AAE2-46F1-B6BF-69D770C182BA}" type="sibTrans" cxnId="{D7689C47-E0B2-48D7-8E9B-E3694409E800}">
      <dgm:prSet/>
      <dgm:spPr/>
      <dgm:t>
        <a:bodyPr/>
        <a:lstStyle/>
        <a:p>
          <a:endParaRPr lang="ru-RU"/>
        </a:p>
      </dgm:t>
    </dgm:pt>
    <dgm:pt modelId="{245A2AC8-D768-44B5-A07B-1228A260AD04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Счет на оплату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4CCBDC-A113-4964-BD25-8CBCF4C8ACA8}" type="parTrans" cxnId="{46BE484C-77BF-41C7-A87F-A46D0498CB1B}">
      <dgm:prSet/>
      <dgm:spPr/>
      <dgm:t>
        <a:bodyPr/>
        <a:lstStyle/>
        <a:p>
          <a:endParaRPr lang="ru-RU"/>
        </a:p>
      </dgm:t>
    </dgm:pt>
    <dgm:pt modelId="{F5260957-EFD6-4242-896F-D779C36928A7}" type="sibTrans" cxnId="{46BE484C-77BF-41C7-A87F-A46D0498CB1B}">
      <dgm:prSet/>
      <dgm:spPr/>
      <dgm:t>
        <a:bodyPr/>
        <a:lstStyle/>
        <a:p>
          <a:endParaRPr lang="ru-RU"/>
        </a:p>
      </dgm:t>
    </dgm:pt>
    <dgm:pt modelId="{0A9CC26F-EB44-49F1-8693-5B3E60E2BA47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Авансовые отчеты и задания-отчеты сдаются сопровождающим и студентами (отдельно на студентов если приобретались билеты с указанием ФИО)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0712E3-23A6-4ACF-A5E4-7ED381BEBF0F}" type="parTrans" cxnId="{56C2C348-3167-4228-ABED-2A154DA1151F}">
      <dgm:prSet/>
      <dgm:spPr/>
      <dgm:t>
        <a:bodyPr/>
        <a:lstStyle/>
        <a:p>
          <a:endParaRPr lang="ru-RU"/>
        </a:p>
      </dgm:t>
    </dgm:pt>
    <dgm:pt modelId="{9C9101E7-48F8-4385-9CC3-3F5D639C49FC}" type="sibTrans" cxnId="{56C2C348-3167-4228-ABED-2A154DA1151F}">
      <dgm:prSet/>
      <dgm:spPr/>
      <dgm:t>
        <a:bodyPr/>
        <a:lstStyle/>
        <a:p>
          <a:endParaRPr lang="ru-RU"/>
        </a:p>
      </dgm:t>
    </dgm:pt>
    <dgm:pt modelId="{6F1FFE44-2DA3-40F8-8744-B3CE32EEF311}" type="pres">
      <dgm:prSet presAssocID="{D0C20489-04C0-4C36-BF40-4F140CCDA74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ADA8FF3-4E9D-4B30-BC1C-F78E432F8BF3}" type="pres">
      <dgm:prSet presAssocID="{EA35DB23-8EFE-497A-B883-36D7D62DCB85}" presName="linNode" presStyleCnt="0"/>
      <dgm:spPr/>
    </dgm:pt>
    <dgm:pt modelId="{0F996415-D7B5-4477-B3DB-BD0EFA6F0C66}" type="pres">
      <dgm:prSet presAssocID="{EA35DB23-8EFE-497A-B883-36D7D62DCB85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92DD4D-894C-4E7D-8CF5-E6D75A99D5C1}" type="pres">
      <dgm:prSet presAssocID="{EA35DB23-8EFE-497A-B883-36D7D62DCB85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9B68E-C66E-42B7-9F39-9BDF42AC2A17}" type="pres">
      <dgm:prSet presAssocID="{3A143B49-5340-48C7-B722-89D04A989CE2}" presName="spacing" presStyleCnt="0"/>
      <dgm:spPr/>
    </dgm:pt>
    <dgm:pt modelId="{9CDEAA1A-F14A-4D2E-B713-B4F735138BAF}" type="pres">
      <dgm:prSet presAssocID="{5DE456E5-3EAC-4FB4-B0B8-B1D3131CE09F}" presName="linNode" presStyleCnt="0"/>
      <dgm:spPr/>
    </dgm:pt>
    <dgm:pt modelId="{A0109A5B-16C4-4822-A4FA-E4735BD8C8FE}" type="pres">
      <dgm:prSet presAssocID="{5DE456E5-3EAC-4FB4-B0B8-B1D3131CE09F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53EC6E-DE91-4E00-8BB8-8627970CBABB}" type="pres">
      <dgm:prSet presAssocID="{5DE456E5-3EAC-4FB4-B0B8-B1D3131CE09F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BE484C-77BF-41C7-A87F-A46D0498CB1B}" srcId="{5DE456E5-3EAC-4FB4-B0B8-B1D3131CE09F}" destId="{245A2AC8-D768-44B5-A07B-1228A260AD04}" srcOrd="2" destOrd="0" parTransId="{C74CCBDC-A113-4964-BD25-8CBCF4C8ACA8}" sibTransId="{F5260957-EFD6-4242-896F-D779C36928A7}"/>
    <dgm:cxn modelId="{D7689C47-E0B2-48D7-8E9B-E3694409E800}" srcId="{5DE456E5-3EAC-4FB4-B0B8-B1D3131CE09F}" destId="{F351166E-B023-4564-A02E-A544709BCE69}" srcOrd="1" destOrd="0" parTransId="{4CF3C46A-3563-44AE-946F-402AE45942CA}" sibTransId="{BE930F11-AAE2-46F1-B6BF-69D770C182BA}"/>
    <dgm:cxn modelId="{C8038E46-A420-4D05-92BF-F1CE1A9FA2AF}" type="presOf" srcId="{62E39CC9-AB35-442C-8877-C8A865DA6C64}" destId="{4492DD4D-894C-4E7D-8CF5-E6D75A99D5C1}" srcOrd="0" destOrd="1" presId="urn:microsoft.com/office/officeart/2005/8/layout/vList6"/>
    <dgm:cxn modelId="{E2740AFA-9F72-4ACD-BD2C-2C2A99DE4B02}" srcId="{D0C20489-04C0-4C36-BF40-4F140CCDA74C}" destId="{EA35DB23-8EFE-497A-B883-36D7D62DCB85}" srcOrd="0" destOrd="0" parTransId="{8377E110-8CE8-4DD4-BE3E-7CCC451423CB}" sibTransId="{3A143B49-5340-48C7-B722-89D04A989CE2}"/>
    <dgm:cxn modelId="{E52DFB61-8BA5-4E6B-9EA2-30D99625F21B}" srcId="{D0C20489-04C0-4C36-BF40-4F140CCDA74C}" destId="{5DE456E5-3EAC-4FB4-B0B8-B1D3131CE09F}" srcOrd="1" destOrd="0" parTransId="{CF75472F-7B9F-4E7F-8677-0D28D4AA087A}" sibTransId="{6B198CAB-0E6C-44CA-A8F4-B6DF6B5D0DAB}"/>
    <dgm:cxn modelId="{7BFB4987-8786-4151-B252-316B1BAF2610}" srcId="{EA35DB23-8EFE-497A-B883-36D7D62DCB85}" destId="{62E39CC9-AB35-442C-8877-C8A865DA6C64}" srcOrd="1" destOrd="0" parTransId="{AD47683D-C6A5-4EDC-A0C8-FACA6929F968}" sibTransId="{A5B2C652-06AC-4F33-8A22-EB7C5C90B7A3}"/>
    <dgm:cxn modelId="{67C17AE5-A9AE-436A-8EC9-68BA62376BD0}" type="presOf" srcId="{EA35DB23-8EFE-497A-B883-36D7D62DCB85}" destId="{0F996415-D7B5-4477-B3DB-BD0EFA6F0C66}" srcOrd="0" destOrd="0" presId="urn:microsoft.com/office/officeart/2005/8/layout/vList6"/>
    <dgm:cxn modelId="{32A40A56-38B3-47A1-A92C-A36AB96AC8E4}" srcId="{EA35DB23-8EFE-497A-B883-36D7D62DCB85}" destId="{B14C845D-B70C-4266-A88C-72200A85E68E}" srcOrd="0" destOrd="0" parTransId="{61F02AC7-6DC4-43A2-8DA0-AA2543E6AEB3}" sibTransId="{4F4FDD5B-6493-4FEE-85DA-AD0EA9B9E9E9}"/>
    <dgm:cxn modelId="{F76C32CD-1F48-4D18-8ADC-63256578FA5D}" type="presOf" srcId="{D0C20489-04C0-4C36-BF40-4F140CCDA74C}" destId="{6F1FFE44-2DA3-40F8-8744-B3CE32EEF311}" srcOrd="0" destOrd="0" presId="urn:microsoft.com/office/officeart/2005/8/layout/vList6"/>
    <dgm:cxn modelId="{FD923211-3773-4697-AD2A-20248E15BDA4}" type="presOf" srcId="{5DE456E5-3EAC-4FB4-B0B8-B1D3131CE09F}" destId="{A0109A5B-16C4-4822-A4FA-E4735BD8C8FE}" srcOrd="0" destOrd="0" presId="urn:microsoft.com/office/officeart/2005/8/layout/vList6"/>
    <dgm:cxn modelId="{42FDDE9D-864F-4CA0-9247-C434B7EC8DE0}" type="presOf" srcId="{B14C845D-B70C-4266-A88C-72200A85E68E}" destId="{4492DD4D-894C-4E7D-8CF5-E6D75A99D5C1}" srcOrd="0" destOrd="0" presId="urn:microsoft.com/office/officeart/2005/8/layout/vList6"/>
    <dgm:cxn modelId="{56C2C348-3167-4228-ABED-2A154DA1151F}" srcId="{EA35DB23-8EFE-497A-B883-36D7D62DCB85}" destId="{0A9CC26F-EB44-49F1-8693-5B3E60E2BA47}" srcOrd="2" destOrd="0" parTransId="{380712E3-23A6-4ACF-A5E4-7ED381BEBF0F}" sibTransId="{9C9101E7-48F8-4385-9CC3-3F5D639C49FC}"/>
    <dgm:cxn modelId="{25B1F56B-21B8-4C5F-99A2-660CB44050EE}" srcId="{5DE456E5-3EAC-4FB4-B0B8-B1D3131CE09F}" destId="{05B550EC-3E2F-47C3-9923-ABF82FEF4D45}" srcOrd="0" destOrd="0" parTransId="{792175F1-9099-4153-89C0-81280DB620B6}" sibTransId="{7936B779-3D1B-49B5-986B-7228412EBA3C}"/>
    <dgm:cxn modelId="{99B9FDFB-4352-46BE-A82A-5C57F8B98BD9}" type="presOf" srcId="{0A9CC26F-EB44-49F1-8693-5B3E60E2BA47}" destId="{4492DD4D-894C-4E7D-8CF5-E6D75A99D5C1}" srcOrd="0" destOrd="2" presId="urn:microsoft.com/office/officeart/2005/8/layout/vList6"/>
    <dgm:cxn modelId="{5B2B2163-0026-4C9D-8242-DFEA40EDFCF1}" type="presOf" srcId="{245A2AC8-D768-44B5-A07B-1228A260AD04}" destId="{7B53EC6E-DE91-4E00-8BB8-8627970CBABB}" srcOrd="0" destOrd="2" presId="urn:microsoft.com/office/officeart/2005/8/layout/vList6"/>
    <dgm:cxn modelId="{63A1FC01-42C2-4D0F-99AB-4318C8AD3361}" type="presOf" srcId="{F351166E-B023-4564-A02E-A544709BCE69}" destId="{7B53EC6E-DE91-4E00-8BB8-8627970CBABB}" srcOrd="0" destOrd="1" presId="urn:microsoft.com/office/officeart/2005/8/layout/vList6"/>
    <dgm:cxn modelId="{2A72BDFE-B2CD-490E-9A61-B7DA05104AF0}" type="presOf" srcId="{05B550EC-3E2F-47C3-9923-ABF82FEF4D45}" destId="{7B53EC6E-DE91-4E00-8BB8-8627970CBABB}" srcOrd="0" destOrd="0" presId="urn:microsoft.com/office/officeart/2005/8/layout/vList6"/>
    <dgm:cxn modelId="{BD7CB863-54F1-4AED-809E-4E33CBB0A9A9}" type="presParOf" srcId="{6F1FFE44-2DA3-40F8-8744-B3CE32EEF311}" destId="{CADA8FF3-4E9D-4B30-BC1C-F78E432F8BF3}" srcOrd="0" destOrd="0" presId="urn:microsoft.com/office/officeart/2005/8/layout/vList6"/>
    <dgm:cxn modelId="{1603CF07-9AA4-4E97-9C10-6E7D8B247175}" type="presParOf" srcId="{CADA8FF3-4E9D-4B30-BC1C-F78E432F8BF3}" destId="{0F996415-D7B5-4477-B3DB-BD0EFA6F0C66}" srcOrd="0" destOrd="0" presId="urn:microsoft.com/office/officeart/2005/8/layout/vList6"/>
    <dgm:cxn modelId="{86CEE82F-F23C-4473-9ADE-7635C071A0CC}" type="presParOf" srcId="{CADA8FF3-4E9D-4B30-BC1C-F78E432F8BF3}" destId="{4492DD4D-894C-4E7D-8CF5-E6D75A99D5C1}" srcOrd="1" destOrd="0" presId="urn:microsoft.com/office/officeart/2005/8/layout/vList6"/>
    <dgm:cxn modelId="{18F7B576-EDDB-4B0F-841F-2C1F3BF4C6F8}" type="presParOf" srcId="{6F1FFE44-2DA3-40F8-8744-B3CE32EEF311}" destId="{A4A9B68E-C66E-42B7-9F39-9BDF42AC2A17}" srcOrd="1" destOrd="0" presId="urn:microsoft.com/office/officeart/2005/8/layout/vList6"/>
    <dgm:cxn modelId="{D9AFC7A1-6AE3-487A-B90D-5C4F37A507D1}" type="presParOf" srcId="{6F1FFE44-2DA3-40F8-8744-B3CE32EEF311}" destId="{9CDEAA1A-F14A-4D2E-B713-B4F735138BAF}" srcOrd="2" destOrd="0" presId="urn:microsoft.com/office/officeart/2005/8/layout/vList6"/>
    <dgm:cxn modelId="{D69121EB-8CB8-4FE6-BBE2-A87C7D1EBCE8}" type="presParOf" srcId="{9CDEAA1A-F14A-4D2E-B713-B4F735138BAF}" destId="{A0109A5B-16C4-4822-A4FA-E4735BD8C8FE}" srcOrd="0" destOrd="0" presId="urn:microsoft.com/office/officeart/2005/8/layout/vList6"/>
    <dgm:cxn modelId="{4F85EE37-9BB7-49A5-9922-36DF909A1885}" type="presParOf" srcId="{9CDEAA1A-F14A-4D2E-B713-B4F735138BAF}" destId="{7B53EC6E-DE91-4E00-8BB8-8627970CBAB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69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9" y="2"/>
            <a:ext cx="2946400" cy="4969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81B16F-1321-4B9D-9525-103E625202BF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672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9" y="9429672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BA18B2-1D42-4802-BFD3-408C8194C44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3943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814B0C-CF0D-4778-85E3-F3F360617945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7552"/>
            <a:ext cx="5438775" cy="3909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258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1258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33EC60-259C-4AF6-A93C-E2C7C6B1F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436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9743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4556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1711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980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012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647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086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567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760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227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749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8547A8E-4CD3-4E4B-B5F0-4A440408D85E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1FD2C8A-F39A-41DE-AB83-A6859822CC5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6651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findep.vvsu.ru/economics/referenc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5" t="904" r="27391"/>
          <a:stretch/>
        </p:blipFill>
        <p:spPr>
          <a:xfrm>
            <a:off x="8551818" y="218909"/>
            <a:ext cx="3335383" cy="575081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0051" y="218909"/>
            <a:ext cx="7602583" cy="3996040"/>
          </a:xfrm>
        </p:spPr>
        <p:txBody>
          <a:bodyPr>
            <a:noAutofit/>
          </a:bodyPr>
          <a:lstStyle/>
          <a:p>
            <a:pPr algn="ctr"/>
            <a: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7200" cap="all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800" cap="all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студентов и сопровождающих лиц на мероприятия</a:t>
            </a:r>
            <a:endParaRPr lang="ru-RU" sz="4800" cap="all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9588" y="5027414"/>
            <a:ext cx="59934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ДЭФ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И.А.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Бедрачук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49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322906" y="108642"/>
            <a:ext cx="11537133" cy="642293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Инициация поездки на мероприятие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5" t="904" r="27391"/>
          <a:stretch/>
        </p:blipFill>
        <p:spPr>
          <a:xfrm>
            <a:off x="11495314" y="5108145"/>
            <a:ext cx="696686" cy="1201216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2968026" y="1027494"/>
            <a:ext cx="2480650" cy="5297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Инициатор поездки на мероприятие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Блок-схема: решение 10"/>
          <p:cNvSpPr/>
          <p:nvPr/>
        </p:nvSpPr>
        <p:spPr>
          <a:xfrm>
            <a:off x="2918232" y="2136617"/>
            <a:ext cx="2580238" cy="109547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Служебная записка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Прямая со стрелкой 12"/>
          <p:cNvCxnSpPr>
            <a:stCxn id="9" idx="2"/>
            <a:endCxn id="11" idx="0"/>
          </p:cNvCxnSpPr>
          <p:nvPr/>
        </p:nvCxnSpPr>
        <p:spPr>
          <a:xfrm>
            <a:off x="4208351" y="1557196"/>
            <a:ext cx="0" cy="579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271725" y="1662240"/>
            <a:ext cx="956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020022" y="3447862"/>
            <a:ext cx="2480650" cy="4617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Согласование ректора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Соединительная линия уступом 18"/>
          <p:cNvCxnSpPr>
            <a:stCxn id="11" idx="1"/>
            <a:endCxn id="17" idx="0"/>
          </p:cNvCxnSpPr>
          <p:nvPr/>
        </p:nvCxnSpPr>
        <p:spPr>
          <a:xfrm rot="10800000" flipV="1">
            <a:off x="2260348" y="2684352"/>
            <a:ext cx="657885" cy="76351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3723235" y="4389420"/>
            <a:ext cx="970231" cy="4566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ОЭП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2" name="Соединительная линия уступом 21"/>
          <p:cNvCxnSpPr>
            <a:stCxn id="11" idx="3"/>
            <a:endCxn id="20" idx="3"/>
          </p:cNvCxnSpPr>
          <p:nvPr/>
        </p:nvCxnSpPr>
        <p:spPr>
          <a:xfrm flipH="1">
            <a:off x="4693466" y="2684352"/>
            <a:ext cx="805004" cy="1933417"/>
          </a:xfrm>
          <a:prstGeom prst="bentConnector3">
            <a:avLst>
              <a:gd name="adj1" fmla="val -2839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464813" y="2330035"/>
            <a:ext cx="1695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согласовано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20005" y="2315020"/>
            <a:ext cx="1420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Соединительная линия уступом 25"/>
          <p:cNvCxnSpPr>
            <a:stCxn id="17" idx="2"/>
            <a:endCxn id="20" idx="1"/>
          </p:cNvCxnSpPr>
          <p:nvPr/>
        </p:nvCxnSpPr>
        <p:spPr>
          <a:xfrm rot="16200000" flipH="1">
            <a:off x="2637701" y="3532234"/>
            <a:ext cx="708181" cy="146288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Соединительная линия уступом 27"/>
          <p:cNvCxnSpPr>
            <a:stCxn id="17" idx="3"/>
            <a:endCxn id="11" idx="2"/>
          </p:cNvCxnSpPr>
          <p:nvPr/>
        </p:nvCxnSpPr>
        <p:spPr>
          <a:xfrm flipV="1">
            <a:off x="3500672" y="3232087"/>
            <a:ext cx="707679" cy="44663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577108" y="4124859"/>
            <a:ext cx="1414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620092" y="3613691"/>
            <a:ext cx="1701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согласовано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74994" y="929312"/>
            <a:ext cx="4267771" cy="4524315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служебной записки: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 направляются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направляются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направляется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Бюджет/договор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Сопровождающий Да/Нет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Смета списания расходов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расходы возмещаются: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Транспортные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Организационные взносы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Лица подписывающие </a:t>
            </a:r>
            <a:r>
              <a:rPr lang="ru-RU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Служ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Зап.: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Инициатор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учебного подразделения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Согласование: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 ДУВР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Левая фигурная скобка 32"/>
          <p:cNvSpPr/>
          <p:nvPr/>
        </p:nvSpPr>
        <p:spPr>
          <a:xfrm>
            <a:off x="6840266" y="807261"/>
            <a:ext cx="733331" cy="4768419"/>
          </a:xfrm>
          <a:prstGeom prst="leftBrace">
            <a:avLst>
              <a:gd name="adj1" fmla="val 8333"/>
              <a:gd name="adj2" fmla="val 21333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5" name="Скругленная соединительная линия 34"/>
          <p:cNvCxnSpPr/>
          <p:nvPr/>
        </p:nvCxnSpPr>
        <p:spPr>
          <a:xfrm flipV="1">
            <a:off x="4702601" y="1812448"/>
            <a:ext cx="2026466" cy="560324"/>
          </a:xfrm>
          <a:prstGeom prst="curvedConnector3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684063" y="4929349"/>
            <a:ext cx="5048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Согласование/Визирование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документов к оформлению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42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322906" y="108642"/>
            <a:ext cx="11537133" cy="642293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Приказа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документов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5" t="904" r="27391"/>
          <a:stretch/>
        </p:blipFill>
        <p:spPr>
          <a:xfrm>
            <a:off x="11495314" y="5108145"/>
            <a:ext cx="696686" cy="1201216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322905" y="932683"/>
            <a:ext cx="11537133" cy="788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утвержденной служебной записке, Инициатор составляет проект Приказа «Об участии студентов в мероприятии» на проректора по УВНИР. После чего приступает к подготовке документов.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72674"/>
              </p:ext>
            </p:extLst>
          </p:nvPr>
        </p:nvGraphicFramePr>
        <p:xfrm>
          <a:off x="322905" y="1816936"/>
          <a:ext cx="11172409" cy="45081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2544"/>
                <a:gridCol w="1664898"/>
                <a:gridCol w="2242868"/>
                <a:gridCol w="5612099"/>
              </a:tblGrid>
              <a:tr h="2452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Затраты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Способ оплаты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Документы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Действие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/>
                </a:tc>
              </a:tr>
              <a:tr h="7790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Организационный взнос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Безналичный расчет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Договор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Инициатор поездки формирует закупочную заявку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заключения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договора (визы руководитель подразделения, ОЭП, курирующий проректор, директор ДЭФ / ректор, ОЗ)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</a:tr>
              <a:tr h="826968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Проживание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Безналичный расчет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Договор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Инициатор поездки формирует закупочную заявку для заключения договора (визы руководитель подразделения, ОЭП, курирующий проректор, директор ДЭФ / ректор, ОЗ)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</a:tr>
              <a:tr h="63288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Наличный расчет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Заявка на выдачу ДС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Инициатор поездки формирует заявку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выдачу денежных средств в подотчет (визы ОЭП и ОЗ)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</a:tr>
              <a:tr h="719189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Транспортные расходы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Безналичный расчет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Договор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Инициатор поездки формирует закупочную заявку для заключения договора (визы руководитель подразделения, ОЭП, курирующий проректор, директор ДЭФ / ректор, ОЗ)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</a:tr>
              <a:tr h="8081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Безналичный расчет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оплаты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авиа билетов по счету инициатор поездки п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ередает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копии Приказа и Служебной записки в АКУ (Алешина А. А.)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Закупочная заявка к счету составляется АКУ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</a:tr>
              <a:tr h="4809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Наличный расчет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Заявка на выдачу ДС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заявки на выдачу денежных средств в подотчет (визы ОЭП и ОЗ)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753" marR="49753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773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322906" y="108642"/>
            <a:ext cx="11537133" cy="1142188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получение ДС и оформление Авансового отчета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5" t="904" r="27391"/>
          <a:stretch/>
        </p:blipFill>
        <p:spPr>
          <a:xfrm>
            <a:off x="11495314" y="5108145"/>
            <a:ext cx="696686" cy="120121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51079" y="1632193"/>
            <a:ext cx="1108078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Если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едут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сопровождающего: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Денежные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на проезд и проживание получает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каждый студент в подотчет.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Авансовый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сдается отдельно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каждым студентом за полученные и потраченные средства.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Если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едут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сопровождающим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 авиабилетов и Ж/Д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билетов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указанием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ФИО):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Денежные средства на проезд и проживание получает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сопровождающий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себя и на студентов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подотчет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Сопровождающий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сдает единый авансовый отчет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Если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едут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сопровождающим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приобретаются авиабилеты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Ж/Д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билеты с указанием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Денежные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на проезд и проживание получает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каждый студент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сопровождающий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подотчет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Авансовые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отчеты сдаются отдельно, каждым участником поездки.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билеты приобретаются по безналу через АКУ, то Алешиной А. А. предоставляется копия Служебной записки и копия Приказа.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Закупочную заявку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билеты предоставлять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надо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(ее составит АКУ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АКУ выдаст квитанцию на билет для включения ее в авансовый отчет.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54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322906" y="108642"/>
            <a:ext cx="11537133" cy="642293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после возвращения с мероприятия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5" t="904" r="27391"/>
          <a:stretch/>
        </p:blipFill>
        <p:spPr>
          <a:xfrm>
            <a:off x="11495314" y="5108145"/>
            <a:ext cx="696686" cy="1201216"/>
          </a:xfrm>
          <a:prstGeom prst="rect">
            <a:avLst/>
          </a:prstGeom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698555515"/>
              </p:ext>
            </p:extLst>
          </p:nvPr>
        </p:nvGraphicFramePr>
        <p:xfrm>
          <a:off x="322906" y="1236258"/>
          <a:ext cx="10870625" cy="4472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9883" y="1520699"/>
            <a:ext cx="114300" cy="285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9883" y="1948015"/>
            <a:ext cx="114300" cy="2857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9883" y="2433338"/>
            <a:ext cx="114300" cy="285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5135" y="3858837"/>
            <a:ext cx="114300" cy="2857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9883" y="4343120"/>
            <a:ext cx="114300" cy="2857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9883" y="5025936"/>
            <a:ext cx="114300" cy="2857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9883" y="2562538"/>
            <a:ext cx="114300" cy="2857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5135" y="4200245"/>
            <a:ext cx="114300" cy="2857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5760" y="4640659"/>
            <a:ext cx="11430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46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5" t="904" r="27391"/>
          <a:stretch/>
        </p:blipFill>
        <p:spPr>
          <a:xfrm>
            <a:off x="11495314" y="5108145"/>
            <a:ext cx="696686" cy="12012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1798" y="0"/>
            <a:ext cx="5033727" cy="63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50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5" t="904" r="27391"/>
          <a:stretch/>
        </p:blipFill>
        <p:spPr>
          <a:xfrm>
            <a:off x="11495314" y="5108145"/>
            <a:ext cx="696686" cy="120121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8836" y="0"/>
            <a:ext cx="5486400" cy="630936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7112" y="3171824"/>
            <a:ext cx="514350" cy="5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8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5" t="904" r="27391"/>
          <a:stretch/>
        </p:blipFill>
        <p:spPr>
          <a:xfrm>
            <a:off x="11495314" y="5108145"/>
            <a:ext cx="696686" cy="12012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7112" y="3171824"/>
            <a:ext cx="514350" cy="590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8677" y="0"/>
            <a:ext cx="8609845" cy="631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68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2336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Презентация, шаблоны служебной записки, проекта приказа, заявления на выдачу ДС и закупочной заявки размещены на сайте Департамента экономики и финансов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разделе Экономика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планирование / Справочная информация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http://findep.vvsu.ru/economics/reference/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5" t="904" r="27391"/>
          <a:stretch/>
        </p:blipFill>
        <p:spPr>
          <a:xfrm>
            <a:off x="11495314" y="5108145"/>
            <a:ext cx="696686" cy="120121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8825" y="3390900"/>
            <a:ext cx="514350" cy="7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9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372410" y="2649526"/>
            <a:ext cx="10058400" cy="1014662"/>
          </a:xfrm>
        </p:spPr>
        <p:txBody>
          <a:bodyPr>
            <a:noAutofit/>
          </a:bodyPr>
          <a:lstStyle/>
          <a:p>
            <a:pPr algn="ctr"/>
            <a:r>
              <a:rPr lang="ru-RU" sz="7200" cap="all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5" t="904" r="27391"/>
          <a:stretch/>
        </p:blipFill>
        <p:spPr>
          <a:xfrm>
            <a:off x="11495314" y="5108145"/>
            <a:ext cx="696686" cy="120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7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2caf7c958bf42e3719451cb3ba8cdcf52c96312"/>
</p:tagLst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3933</TotalTime>
  <Words>581</Words>
  <Application>Microsoft Office PowerPoint</Application>
  <PresentationFormat>Широкоэкранный</PresentationFormat>
  <Paragraphs>83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Ретро</vt:lpstr>
      <vt:lpstr>             Направление студентов и сопровождающих лиц на мероприятия</vt:lpstr>
      <vt:lpstr>Инициация поездки на мероприятие</vt:lpstr>
      <vt:lpstr>Оформление Приказа и документов</vt:lpstr>
      <vt:lpstr>Примеры получение ДС и оформление Авансового отчета</vt:lpstr>
      <vt:lpstr>Действия после возвращения с мероприятия</vt:lpstr>
      <vt:lpstr>Презентация PowerPoint</vt:lpstr>
      <vt:lpstr>Презентация PowerPoint</vt:lpstr>
      <vt:lpstr>Презентация PowerPoint</vt:lpstr>
      <vt:lpstr>Документы</vt:lpstr>
      <vt:lpstr>Спасибо за внимание!</vt:lpstr>
    </vt:vector>
  </TitlesOfParts>
  <Company>VVSU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Удод Виталина</dc:creator>
  <cp:lastModifiedBy>Сайчук Денис</cp:lastModifiedBy>
  <cp:revision>236</cp:revision>
  <cp:lastPrinted>2019-01-17T00:07:25Z</cp:lastPrinted>
  <dcterms:created xsi:type="dcterms:W3CDTF">2017-03-31T02:43:33Z</dcterms:created>
  <dcterms:modified xsi:type="dcterms:W3CDTF">2019-01-22T03:38:15Z</dcterms:modified>
</cp:coreProperties>
</file>